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256" r:id="rId2"/>
    <p:sldId id="259" r:id="rId3"/>
    <p:sldId id="260" r:id="rId4"/>
    <p:sldId id="263" r:id="rId5"/>
    <p:sldId id="269" r:id="rId6"/>
    <p:sldId id="274" r:id="rId7"/>
    <p:sldId id="273" r:id="rId8"/>
    <p:sldId id="268" r:id="rId9"/>
    <p:sldId id="270" r:id="rId10"/>
    <p:sldId id="264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57" r:id="rId20"/>
    <p:sldId id="281" r:id="rId21"/>
    <p:sldId id="282" r:id="rId22"/>
    <p:sldId id="25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4ADB-16DF-BF41-99FA-41A173B6B855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8B4F-1D8C-E54F-AF04-0E85180D6EE8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7763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19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8906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20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5229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C8B4F-1D8C-E54F-AF04-0E85180D6EE8}" type="slidenum">
              <a:rPr lang="es-SV" smtClean="0"/>
              <a:t>21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5177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2936111" y="4996190"/>
            <a:ext cx="841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effectLst/>
                <a:latin typeface="Shonar Bangla" panose="020B0502040204020203" pitchFamily="34" charset="0"/>
                <a:ea typeface="Times New Roman" panose="02020603050405020304" pitchFamily="18" charset="0"/>
                <a:cs typeface="Shonar Bangla" panose="020B0502040204020203" pitchFamily="34" charset="0"/>
              </a:rPr>
              <a:t>2do Encuentro Universitario “La lectura y cambio generacional”</a:t>
            </a:r>
            <a:endParaRPr lang="es-ES" sz="28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2345776" y="285423"/>
            <a:ext cx="7991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2do Encuentro Universitario “La lectura y cambio generacional”</a:t>
            </a:r>
            <a:endParaRPr lang="es-ES" sz="22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5987" cy="9159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14" y="-1386"/>
            <a:ext cx="917373" cy="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9228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9012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0"/>
            <a:ext cx="915987" cy="915987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345776" y="285423"/>
            <a:ext cx="7991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2do Encuentro Universitario “La lectura y cambio generacional”</a:t>
            </a:r>
            <a:endParaRPr lang="es-ES" sz="22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39" y="-1514"/>
            <a:ext cx="922561" cy="9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474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714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8020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5192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431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739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7179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E56D-7BAD-614A-AA09-144F6FC3E969}" type="datetimeFigureOut">
              <a:rPr lang="es-SV" smtClean="0"/>
              <a:t>4/11/2019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372E-9575-C041-9846-8E3209B86B94}" type="slidenum">
              <a:rPr lang="es-SV" smtClean="0"/>
              <a:t>‹Nº›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63531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ctimus.com/home/menu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11" Type="http://schemas.openxmlformats.org/officeDocument/2006/relationships/image" Target="../media/image56.png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verbia.net/autor/frases-de-jorge-luis-borg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tif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tiff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111141" y="1223317"/>
            <a:ext cx="11736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Léctimus</a:t>
            </a:r>
            <a:r>
              <a:rPr lang="es-SV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Programa de Lectura </a:t>
            </a:r>
            <a:r>
              <a:rPr lang="es-SV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Sociointeractiva</a:t>
            </a:r>
            <a:endParaRPr lang="es-SV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748134" y="3727279"/>
            <a:ext cx="1075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3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s-SV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Jorge J. Cruz R.</a:t>
            </a:r>
            <a:endParaRPr lang="es-SV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7591323" y="6092742"/>
            <a:ext cx="441325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s-SV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Salvador 14/11/2019</a:t>
            </a:r>
            <a:endParaRPr lang="es-SV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Resultado de imagen para comprension lector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1" y="3861576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jestrada\Desktop\JUAN CARLOS\LECTIMUS\Video\Graficos\sitio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367" y="1287796"/>
            <a:ext cx="7210831" cy="508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237907" y="6008152"/>
            <a:ext cx="3876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http://www.lectimus.com/home/menu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0687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580906" y="2023419"/>
            <a:ext cx="5367609" cy="3135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S_tradnl" dirty="0" err="1" smtClean="0"/>
              <a:t>Léctimus</a:t>
            </a:r>
            <a:r>
              <a:rPr lang="es-ES_tradnl" dirty="0" smtClean="0"/>
              <a:t> es una plataforma interactiva que nace como respuesta a la necesidad de </a:t>
            </a:r>
            <a:r>
              <a:rPr lang="es-ES_tradnl" b="1" dirty="0" smtClean="0"/>
              <a:t>capacitar y mejorar la competencia lectora </a:t>
            </a:r>
            <a:r>
              <a:rPr lang="es-ES_tradnl" dirty="0" smtClean="0"/>
              <a:t>en los ámbitos social, educativo y cultural, en los países de América Latina. 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8" name="Picture 2" descr="Resultado de imagen para lectimu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13" y="2556387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34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252514" y="4607941"/>
            <a:ext cx="1178217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 smtClean="0"/>
              <a:t>Léctimus</a:t>
            </a:r>
            <a:r>
              <a:rPr lang="es-ES_tradnl" dirty="0" smtClean="0"/>
              <a:t> es un producto dirigido a </a:t>
            </a:r>
            <a:r>
              <a:rPr lang="es-ES_tradnl" b="1" dirty="0" smtClean="0"/>
              <a:t>estudiantes de niveles medio y superior</a:t>
            </a:r>
            <a:r>
              <a:rPr lang="es-ES_tradnl" dirty="0" smtClean="0"/>
              <a:t> de </a:t>
            </a:r>
            <a:r>
              <a:rPr lang="es-ES_tradnl" b="1" dirty="0" smtClean="0"/>
              <a:t>instituciones educativas públicas y privadas</a:t>
            </a:r>
            <a:r>
              <a:rPr lang="es-ES_tradnl" dirty="0" smtClean="0"/>
              <a:t>, así como a profesionales y público en general que deseen mejorar sus competencias lectoras.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939" y="1718661"/>
            <a:ext cx="2363798" cy="23637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996" y="1718662"/>
            <a:ext cx="2358934" cy="23637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818" y="1643373"/>
            <a:ext cx="2378738" cy="24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6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904" y="1712930"/>
            <a:ext cx="2381920" cy="238192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550705" y="4590377"/>
            <a:ext cx="1064162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smtClean="0"/>
              <a:t>Su objetivo principal es proporcionar </a:t>
            </a:r>
            <a:r>
              <a:rPr lang="es-ES_tradnl" b="1" dirty="0" smtClean="0"/>
              <a:t>estrategias y herramientas</a:t>
            </a:r>
            <a:r>
              <a:rPr lang="es-ES_tradnl" dirty="0" smtClean="0"/>
              <a:t> que mejoren la capacidad de análisis, reflexión, crítica y discusión de textos </a:t>
            </a:r>
            <a:r>
              <a:rPr lang="es-ES_tradnl" b="1" dirty="0" smtClean="0"/>
              <a:t>expositivos</a:t>
            </a:r>
            <a:r>
              <a:rPr lang="es-ES_tradnl" dirty="0" smtClean="0"/>
              <a:t>, </a:t>
            </a:r>
            <a:r>
              <a:rPr lang="es-ES_tradnl" b="1" dirty="0" smtClean="0"/>
              <a:t>argumentativos </a:t>
            </a:r>
            <a:r>
              <a:rPr lang="es-ES_tradnl" dirty="0" smtClean="0"/>
              <a:t>y </a:t>
            </a:r>
            <a:r>
              <a:rPr lang="es-ES_tradnl" b="1" dirty="0" smtClean="0"/>
              <a:t>narrativos</a:t>
            </a:r>
            <a:r>
              <a:rPr lang="es-ES_tradnl" dirty="0" smtClean="0"/>
              <a:t>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54" y="1649469"/>
            <a:ext cx="2445380" cy="2445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59" y="1712929"/>
            <a:ext cx="2381920" cy="23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38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/>
          <p:cNvSpPr txBox="1">
            <a:spLocks/>
          </p:cNvSpPr>
          <p:nvPr/>
        </p:nvSpPr>
        <p:spPr>
          <a:xfrm>
            <a:off x="3202151" y="1409506"/>
            <a:ext cx="7693081" cy="720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 smtClean="0"/>
              <a:t>Léctimus</a:t>
            </a:r>
            <a:r>
              <a:rPr lang="es-ES_tradnl" dirty="0" smtClean="0"/>
              <a:t> está dividido en cuatro módulos.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Agrupar 11"/>
          <p:cNvGrpSpPr/>
          <p:nvPr/>
        </p:nvGrpSpPr>
        <p:grpSpPr>
          <a:xfrm>
            <a:off x="8894257" y="2680918"/>
            <a:ext cx="2482905" cy="2488817"/>
            <a:chOff x="8744788" y="2680918"/>
            <a:chExt cx="2482905" cy="2488817"/>
          </a:xfrm>
        </p:grpSpPr>
        <p:pic>
          <p:nvPicPr>
            <p:cNvPr id="4" name="13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4788" y="2680918"/>
              <a:ext cx="2482905" cy="2488817"/>
            </a:xfrm>
            <a:prstGeom prst="rect">
              <a:avLst/>
            </a:prstGeom>
          </p:spPr>
        </p:pic>
        <p:pic>
          <p:nvPicPr>
            <p:cNvPr id="5" name="14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26580" y="2686830"/>
              <a:ext cx="656196" cy="709401"/>
            </a:xfrm>
            <a:prstGeom prst="rect">
              <a:avLst/>
            </a:prstGeom>
          </p:spPr>
        </p:pic>
      </p:grpSp>
      <p:grpSp>
        <p:nvGrpSpPr>
          <p:cNvPr id="6" name="Agrupar 14"/>
          <p:cNvGrpSpPr/>
          <p:nvPr/>
        </p:nvGrpSpPr>
        <p:grpSpPr>
          <a:xfrm>
            <a:off x="6192392" y="2686830"/>
            <a:ext cx="2482905" cy="2482905"/>
            <a:chOff x="6042923" y="2686830"/>
            <a:chExt cx="2482905" cy="2482905"/>
          </a:xfrm>
        </p:grpSpPr>
        <p:pic>
          <p:nvPicPr>
            <p:cNvPr id="7" name="13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2923" y="2686830"/>
              <a:ext cx="2482905" cy="2482905"/>
            </a:xfrm>
            <a:prstGeom prst="rect">
              <a:avLst/>
            </a:prstGeom>
          </p:spPr>
        </p:pic>
        <p:pic>
          <p:nvPicPr>
            <p:cNvPr id="8" name="14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7795" y="2686830"/>
              <a:ext cx="656196" cy="709401"/>
            </a:xfrm>
            <a:prstGeom prst="rect">
              <a:avLst/>
            </a:prstGeom>
          </p:spPr>
        </p:pic>
      </p:grpSp>
      <p:grpSp>
        <p:nvGrpSpPr>
          <p:cNvPr id="9" name="Agrupar 17"/>
          <p:cNvGrpSpPr/>
          <p:nvPr/>
        </p:nvGrpSpPr>
        <p:grpSpPr>
          <a:xfrm>
            <a:off x="3490527" y="2647189"/>
            <a:ext cx="2482905" cy="2482904"/>
            <a:chOff x="3341058" y="2647189"/>
            <a:chExt cx="2482905" cy="2482904"/>
          </a:xfrm>
        </p:grpSpPr>
        <p:pic>
          <p:nvPicPr>
            <p:cNvPr id="10" name="14 Imagen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058" y="2647189"/>
              <a:ext cx="2482905" cy="2482904"/>
            </a:xfrm>
            <a:prstGeom prst="rect">
              <a:avLst/>
            </a:prstGeom>
          </p:spPr>
        </p:pic>
        <p:pic>
          <p:nvPicPr>
            <p:cNvPr id="11" name="15 Image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2083" y="2686830"/>
              <a:ext cx="656196" cy="709401"/>
            </a:xfrm>
            <a:prstGeom prst="rect">
              <a:avLst/>
            </a:prstGeom>
          </p:spPr>
        </p:pic>
      </p:grpSp>
      <p:grpSp>
        <p:nvGrpSpPr>
          <p:cNvPr id="12" name="Agrupar 20"/>
          <p:cNvGrpSpPr/>
          <p:nvPr/>
        </p:nvGrpSpPr>
        <p:grpSpPr>
          <a:xfrm>
            <a:off x="719246" y="2575836"/>
            <a:ext cx="2482905" cy="2494728"/>
            <a:chOff x="569777" y="2575836"/>
            <a:chExt cx="2482905" cy="2494728"/>
          </a:xfrm>
        </p:grpSpPr>
        <p:pic>
          <p:nvPicPr>
            <p:cNvPr id="13" name="10 Imagen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777" y="2575836"/>
              <a:ext cx="2482905" cy="2494728"/>
            </a:xfrm>
            <a:prstGeom prst="rect">
              <a:avLst/>
            </a:prstGeom>
          </p:spPr>
        </p:pic>
        <p:pic>
          <p:nvPicPr>
            <p:cNvPr id="14" name="11 Imagen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653" y="2686830"/>
              <a:ext cx="656196" cy="709401"/>
            </a:xfrm>
            <a:prstGeom prst="rect">
              <a:avLst/>
            </a:prstGeom>
          </p:spPr>
        </p:pic>
      </p:grpSp>
      <p:sp>
        <p:nvSpPr>
          <p:cNvPr id="15" name="2 Subtítulo"/>
          <p:cNvSpPr txBox="1">
            <a:spLocks/>
          </p:cNvSpPr>
          <p:nvPr/>
        </p:nvSpPr>
        <p:spPr>
          <a:xfrm>
            <a:off x="1038153" y="5300549"/>
            <a:ext cx="1845090" cy="783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err="1" smtClean="0"/>
              <a:t>Introducci</a:t>
            </a:r>
            <a:r>
              <a:rPr lang="es-ES" dirty="0" err="1" smtClean="0"/>
              <a:t>ón</a:t>
            </a:r>
            <a:r>
              <a:rPr lang="es-ES" dirty="0" smtClean="0"/>
              <a:t> a la lectura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3533669" y="5300549"/>
            <a:ext cx="2494948" cy="783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Lectura comprensiva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6537223" y="5300549"/>
            <a:ext cx="1793241" cy="783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Lectura crítica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9402543" y="5300549"/>
            <a:ext cx="1466332" cy="783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Discusión y debate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49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lectimus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98" y="1091379"/>
            <a:ext cx="7682861" cy="54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97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82737" y="1347536"/>
            <a:ext cx="2115143" cy="2064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7238644" y="1347537"/>
            <a:ext cx="2115143" cy="2064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5053471" y="1347537"/>
            <a:ext cx="2115143" cy="2064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2838839" y="1347537"/>
            <a:ext cx="2115143" cy="2064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590959" y="1347537"/>
            <a:ext cx="2115143" cy="2064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838839" y="3814012"/>
            <a:ext cx="2115143" cy="2037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5133846" y="3814012"/>
            <a:ext cx="2115143" cy="2037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7348478" y="3814012"/>
            <a:ext cx="2115143" cy="2037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/>
          <p:cNvSpPr/>
          <p:nvPr/>
        </p:nvSpPr>
        <p:spPr>
          <a:xfrm>
            <a:off x="590959" y="3814012"/>
            <a:ext cx="2115143" cy="2037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9585928" y="3814012"/>
            <a:ext cx="2115143" cy="2037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 rot="2700000">
            <a:off x="2361027" y="2036985"/>
            <a:ext cx="659664" cy="64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/>
          <p:cNvSpPr/>
          <p:nvPr/>
        </p:nvSpPr>
        <p:spPr>
          <a:xfrm rot="2700000">
            <a:off x="4596053" y="2036985"/>
            <a:ext cx="659664" cy="6439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 rot="2700000">
            <a:off x="6810786" y="2036985"/>
            <a:ext cx="659664" cy="64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/>
          <p:cNvSpPr/>
          <p:nvPr/>
        </p:nvSpPr>
        <p:spPr>
          <a:xfrm rot="2700000">
            <a:off x="9014374" y="2036985"/>
            <a:ext cx="659664" cy="6439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/>
          <p:cNvSpPr/>
          <p:nvPr/>
        </p:nvSpPr>
        <p:spPr>
          <a:xfrm rot="2700000">
            <a:off x="2386701" y="4582462"/>
            <a:ext cx="659664" cy="6439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 rot="2700000">
            <a:off x="4638087" y="4593744"/>
            <a:ext cx="659664" cy="64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 rot="2700000">
            <a:off x="9123444" y="4593744"/>
            <a:ext cx="659664" cy="64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ángulo 18"/>
          <p:cNvSpPr/>
          <p:nvPr/>
        </p:nvSpPr>
        <p:spPr>
          <a:xfrm rot="2700000">
            <a:off x="6933094" y="4582461"/>
            <a:ext cx="659664" cy="6439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Subtítulo 2"/>
          <p:cNvSpPr txBox="1">
            <a:spLocks/>
          </p:cNvSpPr>
          <p:nvPr/>
        </p:nvSpPr>
        <p:spPr>
          <a:xfrm>
            <a:off x="730284" y="2710314"/>
            <a:ext cx="1928691" cy="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1800" b="1" dirty="0" smtClean="0"/>
              <a:t>   Alta Institución</a:t>
            </a:r>
            <a:endParaRPr lang="es-ES" sz="1800" b="1" dirty="0" smtClean="0"/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2932066" y="2690811"/>
            <a:ext cx="1928691" cy="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# de licencias</a:t>
            </a:r>
            <a:endParaRPr lang="es-ES" sz="1800" b="1" dirty="0"/>
          </a:p>
        </p:txBody>
      </p:sp>
      <p:sp>
        <p:nvSpPr>
          <p:cNvPr id="22" name="Subtítulo 2"/>
          <p:cNvSpPr txBox="1">
            <a:spLocks/>
          </p:cNvSpPr>
          <p:nvPr/>
        </p:nvSpPr>
        <p:spPr>
          <a:xfrm>
            <a:off x="5146698" y="2585633"/>
            <a:ext cx="1928691" cy="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Recopilación de datos alumnos</a:t>
            </a:r>
            <a:endParaRPr lang="es-ES" sz="1800" b="1" dirty="0"/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7361330" y="2581792"/>
            <a:ext cx="1928691" cy="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Registro de alumnos</a:t>
            </a:r>
            <a:endParaRPr lang="es-ES" sz="1800" b="1" dirty="0"/>
          </a:p>
        </p:txBody>
      </p:sp>
      <p:sp>
        <p:nvSpPr>
          <p:cNvPr id="24" name="Subtítulo 2"/>
          <p:cNvSpPr txBox="1">
            <a:spLocks/>
          </p:cNvSpPr>
          <p:nvPr/>
        </p:nvSpPr>
        <p:spPr>
          <a:xfrm>
            <a:off x="9560819" y="2616197"/>
            <a:ext cx="2036236" cy="95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Entrega de cuentas de usuarios</a:t>
            </a:r>
            <a:endParaRPr lang="es-ES" sz="1800" b="1" dirty="0"/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2916921" y="4848770"/>
            <a:ext cx="1928691" cy="95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Inicio de aplicación del curso</a:t>
            </a:r>
            <a:endParaRPr lang="es-ES" sz="1800" b="1" dirty="0"/>
          </a:p>
        </p:txBody>
      </p:sp>
      <p:sp>
        <p:nvSpPr>
          <p:cNvPr id="26" name="Subtítulo 2"/>
          <p:cNvSpPr txBox="1">
            <a:spLocks/>
          </p:cNvSpPr>
          <p:nvPr/>
        </p:nvSpPr>
        <p:spPr>
          <a:xfrm>
            <a:off x="5211928" y="4848770"/>
            <a:ext cx="1928691" cy="95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Campaña de comunicación y promoción </a:t>
            </a:r>
            <a:endParaRPr lang="es-ES" sz="1800" b="1" dirty="0"/>
          </a:p>
        </p:txBody>
      </p:sp>
      <p:sp>
        <p:nvSpPr>
          <p:cNvPr id="27" name="Subtítulo 2"/>
          <p:cNvSpPr txBox="1">
            <a:spLocks/>
          </p:cNvSpPr>
          <p:nvPr/>
        </p:nvSpPr>
        <p:spPr>
          <a:xfrm>
            <a:off x="7426560" y="4848770"/>
            <a:ext cx="1928691" cy="95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Seguimiento y reportes periódicos</a:t>
            </a:r>
            <a:endParaRPr lang="es-ES" sz="1800" b="1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669041" y="4848770"/>
            <a:ext cx="1928691" cy="95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Capacitación a usuarios y administradores</a:t>
            </a:r>
          </a:p>
        </p:txBody>
      </p:sp>
      <p:sp>
        <p:nvSpPr>
          <p:cNvPr id="29" name="Subtítulo 2"/>
          <p:cNvSpPr txBox="1">
            <a:spLocks/>
          </p:cNvSpPr>
          <p:nvPr/>
        </p:nvSpPr>
        <p:spPr>
          <a:xfrm>
            <a:off x="9668364" y="4993147"/>
            <a:ext cx="1928691" cy="95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Término del curso y reportes finales</a:t>
            </a:r>
            <a:endParaRPr lang="es-ES" sz="18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23" y="1594060"/>
            <a:ext cx="1019507" cy="93954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03" y="1711282"/>
            <a:ext cx="876762" cy="82232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96" y="1606765"/>
            <a:ext cx="958737" cy="95873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34" y="1553848"/>
            <a:ext cx="1022386" cy="106411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07" y="4062078"/>
            <a:ext cx="749444" cy="74944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94" y="3953895"/>
            <a:ext cx="751363" cy="90518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95" y="4085654"/>
            <a:ext cx="729926" cy="64166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0" y="4071745"/>
            <a:ext cx="919803" cy="76615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67" y="4100140"/>
            <a:ext cx="681567" cy="794512"/>
          </a:xfrm>
          <a:prstGeom prst="rect">
            <a:avLst/>
          </a:prstGeom>
        </p:spPr>
      </p:pic>
      <p:pic>
        <p:nvPicPr>
          <p:cNvPr id="39" name="Picture 6" descr="Resultado de imagen para users ic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22" y="1521694"/>
            <a:ext cx="1138348" cy="11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37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36557" y="2201870"/>
            <a:ext cx="2115143" cy="2064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910761" y="2198101"/>
            <a:ext cx="2115143" cy="2064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28711" y="3583851"/>
            <a:ext cx="1928691" cy="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smtClean="0"/>
              <a:t>Medición de desempeño</a:t>
            </a:r>
            <a:endParaRPr lang="es-ES" sz="1800" b="1" dirty="0" smtClean="0"/>
          </a:p>
        </p:txBody>
      </p:sp>
      <p:sp>
        <p:nvSpPr>
          <p:cNvPr id="5" name="Rectángulo 4"/>
          <p:cNvSpPr/>
          <p:nvPr/>
        </p:nvSpPr>
        <p:spPr>
          <a:xfrm rot="2700000">
            <a:off x="2607574" y="2903777"/>
            <a:ext cx="659664" cy="643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 rot="2700000">
            <a:off x="6058488" y="2704361"/>
            <a:ext cx="836979" cy="1155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89010" y="2201870"/>
            <a:ext cx="2115143" cy="2064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63" y="2474055"/>
            <a:ext cx="1234008" cy="94472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4535188" y="3574541"/>
            <a:ext cx="2405460" cy="904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Evaluación   Diagnóstica</a:t>
            </a:r>
          </a:p>
          <a:p>
            <a:pPr>
              <a:lnSpc>
                <a:spcPct val="100000"/>
              </a:lnSpc>
            </a:pPr>
            <a:endParaRPr lang="es-ES" sz="1800" b="1" dirty="0"/>
          </a:p>
        </p:txBody>
      </p:sp>
      <p:sp>
        <p:nvSpPr>
          <p:cNvPr id="10" name="Rectángulo 9"/>
          <p:cNvSpPr/>
          <p:nvPr/>
        </p:nvSpPr>
        <p:spPr>
          <a:xfrm rot="2700000">
            <a:off x="9911923" y="2819871"/>
            <a:ext cx="775737" cy="902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607264" y="3567515"/>
            <a:ext cx="2036236" cy="952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b="1" dirty="0" smtClean="0"/>
              <a:t>Evaluación de resultados  </a:t>
            </a:r>
            <a:endParaRPr lang="es-ES" sz="1800" b="1" dirty="0"/>
          </a:p>
        </p:txBody>
      </p:sp>
      <p:pic>
        <p:nvPicPr>
          <p:cNvPr id="12" name="Picture 4" descr="Resultado de imagen para regist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37" y="2333533"/>
            <a:ext cx="1346144" cy="11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sultado de imagen para lis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954" y="2293647"/>
            <a:ext cx="1257780" cy="11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75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514680"/>
            <a:ext cx="5260438" cy="72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La educación lectora</a:t>
            </a: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3085139"/>
            <a:ext cx="7929602" cy="3412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b="1" dirty="0" smtClean="0"/>
              <a:t>Estudiar no es lo mismo que leer</a:t>
            </a:r>
            <a:r>
              <a:rPr lang="es-ES" sz="2000" dirty="0" smtClean="0"/>
              <a:t>. Frente al poco enriquecedor hábito del estudio o la búsqueda de información sintetizada en medios digitales, exclusivamente para el cumplimiento de evaluaciones, la </a:t>
            </a:r>
            <a:r>
              <a:rPr lang="es-ES" sz="2000" b="1" dirty="0" smtClean="0"/>
              <a:t>lectura avanzada </a:t>
            </a:r>
            <a:r>
              <a:rPr lang="es-ES" sz="2000" dirty="0" smtClean="0"/>
              <a:t>ofrece la posibilidad de transformar a los estudiantes en </a:t>
            </a:r>
            <a:r>
              <a:rPr lang="es-ES" sz="2000" b="1" dirty="0" smtClean="0"/>
              <a:t>verdaderos lectores</a:t>
            </a:r>
            <a:r>
              <a:rPr lang="es-ES" sz="2000" dirty="0" smtClean="0"/>
              <a:t>, capaces de desarrollar sus </a:t>
            </a:r>
            <a:r>
              <a:rPr lang="es-ES" sz="2000" b="1" dirty="0" smtClean="0"/>
              <a:t>destrezas cognitivas </a:t>
            </a:r>
            <a:r>
              <a:rPr lang="es-ES" sz="2000" dirty="0" smtClean="0"/>
              <a:t>de manera constante y capaces de </a:t>
            </a:r>
            <a:r>
              <a:rPr lang="es-ES" sz="2000" b="1" dirty="0" smtClean="0"/>
              <a:t>generar y debatir ideas propias</a:t>
            </a:r>
            <a:r>
              <a:rPr lang="es-ES" sz="2000" dirty="0" smtClean="0"/>
              <a:t>.</a:t>
            </a:r>
            <a:endParaRPr lang="es-ES_tradnl" sz="2000" dirty="0"/>
          </a:p>
        </p:txBody>
      </p:sp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01" y="923519"/>
            <a:ext cx="4406592" cy="55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99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50605" y="1634248"/>
            <a:ext cx="6030395" cy="729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Nivelación de competencias</a:t>
            </a: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850605" y="2806996"/>
            <a:ext cx="9689576" cy="1558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Para la incorporación de los estudiantes a la educación media y superior los expertos recomiendan un proceso de </a:t>
            </a:r>
            <a:r>
              <a:rPr lang="es-ES" sz="2000" b="1" dirty="0" smtClean="0"/>
              <a:t>nivelación de competencias matemáticas y lectoras</a:t>
            </a:r>
            <a:r>
              <a:rPr lang="es-ES" sz="2000" dirty="0" smtClean="0"/>
              <a:t>, ya que el nivel de exigencia en estás áreas se incrementa de manera importante en este nivel. </a:t>
            </a:r>
            <a:endParaRPr lang="es-ES_tradnl" sz="2000" dirty="0"/>
          </a:p>
        </p:txBody>
      </p:sp>
      <p:pic>
        <p:nvPicPr>
          <p:cNvPr id="21506" name="Picture 2" descr="Resultado de imagen para estudiant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714" y="4326195"/>
            <a:ext cx="3216246" cy="238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27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08CAA2C-E34E-3B40-8719-995ABC635F3F}"/>
              </a:ext>
            </a:extLst>
          </p:cNvPr>
          <p:cNvSpPr/>
          <p:nvPr/>
        </p:nvSpPr>
        <p:spPr>
          <a:xfrm>
            <a:off x="0" y="963649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SV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8C4A8C-E706-3E40-9795-504DA02326D1}"/>
              </a:ext>
            </a:extLst>
          </p:cNvPr>
          <p:cNvSpPr/>
          <p:nvPr/>
        </p:nvSpPr>
        <p:spPr>
          <a:xfrm>
            <a:off x="240497" y="2479138"/>
            <a:ext cx="11659403" cy="287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marR="831215" algn="just">
              <a:lnSpc>
                <a:spcPct val="122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382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Tercer</a:t>
            </a:r>
            <a:r>
              <a:rPr lang="en-US" sz="1400" b="1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rgbClr val="F382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Escalón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400" spc="1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14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Empresa</a:t>
            </a:r>
            <a:r>
              <a:rPr lang="en-US" sz="1400" spc="1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dedicada</a:t>
            </a:r>
            <a:r>
              <a:rPr lang="en-US" sz="14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spc="1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14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creación,</a:t>
            </a:r>
            <a:r>
              <a:rPr lang="en-US" sz="1400" spc="10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  <a:r>
              <a:rPr lang="en-US" sz="1400" spc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4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comercialización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7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4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recursos</a:t>
            </a:r>
            <a:r>
              <a:rPr lang="en-US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spc="2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formato</a:t>
            </a:r>
            <a:r>
              <a:rPr lang="en-US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4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electrónico;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desarrollamos</a:t>
            </a:r>
            <a:r>
              <a:rPr lang="en-US" sz="1400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productos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tecnológicos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8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altos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estándares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calidad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última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generación,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funcionalidad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interacción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1400" spc="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1400" spc="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2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usuarios.</a:t>
            </a:r>
            <a:endParaRPr lang="es-MX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45"/>
              </a:lnSpc>
              <a:spcAft>
                <a:spcPts val="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MX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571875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MX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92175" marR="831215" algn="just">
              <a:lnSpc>
                <a:spcPct val="121000"/>
              </a:lnSpc>
              <a:spcAft>
                <a:spcPts val="0"/>
              </a:spcAft>
            </a:pP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Innovar,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mantener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10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posicionar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plataformas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tecnológicas</a:t>
            </a:r>
            <a:r>
              <a:rPr lang="en-US" sz="1400" spc="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propias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7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constituyan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7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soluciones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atender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diversas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60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necesidades</a:t>
            </a:r>
            <a:r>
              <a:rPr lang="en-US" sz="1400" spc="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5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estudiantes y docentes.</a:t>
            </a:r>
            <a:endParaRPr lang="es-MX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045"/>
              </a:lnSpc>
              <a:spcAft>
                <a:spcPts val="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MX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592195"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s-MX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92175" marR="831850" algn="just">
              <a:lnSpc>
                <a:spcPct val="121000"/>
              </a:lnSpc>
              <a:spcAft>
                <a:spcPts val="0"/>
              </a:spcAft>
            </a:pPr>
            <a:r>
              <a:rPr lang="en-US" sz="1400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Agradecemos la oportunidad de presentar nuestra herramienta tecnológica para nivel medio superior,  potenciar significativamente las competencias lectoras sin duda son el camino hacia una formación integral significativa, y el crecimiento del desempeño académico para  maestros y alumnos de la Institución.                                            </a:t>
            </a:r>
            <a:endParaRPr lang="es-MX" sz="1400" spc="65" dirty="0">
              <a:solidFill>
                <a:srgbClr val="221E1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020074"/>
            <a:ext cx="1650624" cy="12770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55" y="1223542"/>
            <a:ext cx="2514175" cy="789055"/>
          </a:xfrm>
          <a:prstGeom prst="rect">
            <a:avLst/>
          </a:prstGeom>
        </p:spPr>
      </p:pic>
      <p:pic>
        <p:nvPicPr>
          <p:cNvPr id="1026" name="Picture 2" descr="Resultado de imagen para tecnología comprensión lectora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52" y="5118339"/>
            <a:ext cx="1555001" cy="155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568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572000" y="1496054"/>
            <a:ext cx="7129380" cy="139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Una estrategia contra el plagio</a:t>
            </a:r>
            <a:r>
              <a:rPr lang="es-ES_tradnl" sz="3600" b="1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/>
            </a:r>
            <a:br>
              <a:rPr lang="es-ES_tradnl" sz="3600" b="1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</a:b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368066" y="2711301"/>
            <a:ext cx="6333314" cy="3359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s-ES" sz="2000" dirty="0" smtClean="0"/>
              <a:t>Este es otro de los problemas que el desarrollo de las competencias de </a:t>
            </a:r>
            <a:r>
              <a:rPr lang="es-ES" sz="2000" b="1" dirty="0" smtClean="0"/>
              <a:t>lectura avanzada </a:t>
            </a:r>
            <a:r>
              <a:rPr lang="es-ES" sz="2000" dirty="0" smtClean="0"/>
              <a:t>ayuda a solventar en los niveles de educación media y superior, ya que proporciona a los estudiantes las habilidades y estrategias para la comprensión, interpretación y crítica de las lecturas, que son la base para la </a:t>
            </a:r>
            <a:r>
              <a:rPr lang="es-ES" sz="2000" b="1" dirty="0" smtClean="0"/>
              <a:t>generación de ideas propias</a:t>
            </a:r>
            <a:r>
              <a:rPr lang="es-ES" sz="2000" dirty="0" smtClean="0"/>
              <a:t>. </a:t>
            </a:r>
            <a:endParaRPr lang="es-ES_tradnl" sz="2000" dirty="0"/>
          </a:p>
        </p:txBody>
      </p:sp>
      <p:pic>
        <p:nvPicPr>
          <p:cNvPr id="23560" name="Picture 8" descr="Resultado de imagen para plagio integridad académic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09784"/>
            <a:ext cx="381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65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398794" y="1158859"/>
            <a:ext cx="9068695" cy="1027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La lectura como competencia transversal</a:t>
            </a: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/>
            </a:r>
            <a:b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</a:b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8922" y="2049174"/>
            <a:ext cx="11428437" cy="224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ES" sz="2000" dirty="0" smtClean="0"/>
              <a:t>Para los estudiantes de educación media la </a:t>
            </a:r>
            <a:r>
              <a:rPr lang="es-ES" sz="2000" b="1" dirty="0" smtClean="0"/>
              <a:t>lectura avanzada </a:t>
            </a:r>
            <a:r>
              <a:rPr lang="es-ES" sz="2000" dirty="0" smtClean="0"/>
              <a:t>representa una </a:t>
            </a:r>
            <a:r>
              <a:rPr lang="es-ES" sz="2000" b="1" dirty="0" smtClean="0"/>
              <a:t>competencia transversal</a:t>
            </a:r>
            <a:r>
              <a:rPr lang="es-ES" sz="2000" dirty="0" smtClean="0"/>
              <a:t>, pues la </a:t>
            </a:r>
            <a:r>
              <a:rPr lang="es-ES" sz="2000" b="1" dirty="0" smtClean="0"/>
              <a:t>comprensión lectora</a:t>
            </a:r>
            <a:r>
              <a:rPr lang="es-ES" sz="2000" dirty="0" smtClean="0"/>
              <a:t>, la </a:t>
            </a:r>
            <a:r>
              <a:rPr lang="es-ES" sz="2000" b="1" dirty="0" smtClean="0"/>
              <a:t>lectura crítica </a:t>
            </a:r>
            <a:r>
              <a:rPr lang="es-ES" sz="2000" dirty="0" smtClean="0"/>
              <a:t>y la </a:t>
            </a:r>
            <a:r>
              <a:rPr lang="es-ES" sz="2000" b="1" dirty="0" smtClean="0"/>
              <a:t>discusión y debate de ideas </a:t>
            </a:r>
            <a:r>
              <a:rPr lang="es-ES" sz="2000" dirty="0" smtClean="0"/>
              <a:t>son herramientas que ayudan a </a:t>
            </a:r>
            <a:r>
              <a:rPr lang="es-ES" sz="2000" b="1" dirty="0" smtClean="0"/>
              <a:t>incrementar el rendimiento académico</a:t>
            </a:r>
            <a:r>
              <a:rPr lang="es-ES" sz="2000" dirty="0" smtClean="0"/>
              <a:t> en </a:t>
            </a:r>
            <a:r>
              <a:rPr lang="es-ES" sz="2000" b="1" dirty="0" smtClean="0"/>
              <a:t>todas las áreas de estudio</a:t>
            </a:r>
            <a:r>
              <a:rPr lang="es-ES" sz="2000" dirty="0" smtClean="0"/>
              <a:t>, sin importar carrera que piensen elegir para su ingreso a la universidad.</a:t>
            </a:r>
            <a:endParaRPr lang="es-ES_tradnl" sz="2000" dirty="0"/>
          </a:p>
        </p:txBody>
      </p:sp>
      <p:pic>
        <p:nvPicPr>
          <p:cNvPr id="22530" name="Picture 2" descr="Resultado de imagen para competencia transversa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81" y="3962400"/>
            <a:ext cx="7523522" cy="26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3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1281" y="1137492"/>
            <a:ext cx="85523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65" dirty="0" err="1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Reiteramos</a:t>
            </a:r>
            <a:r>
              <a:rPr lang="en-US" sz="3200" b="1" i="1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compromiso de </a:t>
            </a:r>
            <a:r>
              <a:rPr lang="en-US" sz="3200" b="1" i="1" spc="65" dirty="0" err="1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sz="3200" b="1" i="1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forma </a:t>
            </a:r>
            <a:r>
              <a:rPr lang="en-US" sz="3200" b="1" i="1" spc="65" dirty="0" err="1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colaborativa</a:t>
            </a:r>
            <a:r>
              <a:rPr lang="en-US" sz="3200" b="1" i="1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3200" b="1" i="1" spc="65" dirty="0" err="1" smtClean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beneficio</a:t>
            </a:r>
            <a:r>
              <a:rPr lang="en-US" sz="3200" b="1" i="1" spc="65" dirty="0" smtClean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sz="3200" b="1" i="1" spc="65" dirty="0" err="1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r>
              <a:rPr lang="en-US" sz="3200" b="1" i="1" spc="65" dirty="0">
                <a:solidFill>
                  <a:srgbClr val="221E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spc="65" dirty="0" smtClean="0">
              <a:solidFill>
                <a:srgbClr val="221E1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spc="65" dirty="0">
              <a:solidFill>
                <a:srgbClr val="221E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spc="65" dirty="0" smtClean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Gracias¡</a:t>
            </a:r>
            <a:endParaRPr lang="es-MX" sz="3200" b="1" i="1" dirty="0"/>
          </a:p>
        </p:txBody>
      </p:sp>
      <p:pic>
        <p:nvPicPr>
          <p:cNvPr id="8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5" y="5313141"/>
            <a:ext cx="3522831" cy="9528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6" y="5323713"/>
            <a:ext cx="3522831" cy="8449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68" y="4802750"/>
            <a:ext cx="2438761" cy="18868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8"/>
          <a:stretch/>
        </p:blipFill>
        <p:spPr>
          <a:xfrm>
            <a:off x="5663381" y="2359742"/>
            <a:ext cx="4926711" cy="24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9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98C4A8C-E706-3E40-9795-504DA02326D1}"/>
              </a:ext>
            </a:extLst>
          </p:cNvPr>
          <p:cNvSpPr/>
          <p:nvPr/>
        </p:nvSpPr>
        <p:spPr>
          <a:xfrm>
            <a:off x="2937689" y="3473029"/>
            <a:ext cx="882874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Que otros se jacten de las páginas que han escrito; a mi me enorgullecen las que he leído.</a:t>
            </a:r>
          </a:p>
          <a:p>
            <a:r>
              <a:rPr lang="es-MX" dirty="0">
                <a:hlinkClick r:id="rId2" tooltip="Frases de Jorge Luis Borges"/>
              </a:rPr>
              <a:t>Jorge Luis Borges</a:t>
            </a:r>
            <a:r>
              <a:rPr lang="es-MX" sz="2800" dirty="0"/>
              <a:t> </a:t>
            </a:r>
            <a:r>
              <a:rPr lang="es-MX" sz="2800" i="1" dirty="0"/>
              <a:t>(1899-1986) Escritor argentino.</a:t>
            </a:r>
            <a:endParaRPr lang="es-SV" sz="2800" dirty="0">
              <a:solidFill>
                <a:srgbClr val="233C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n para jorge luis bor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5" y="142425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6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198320" y="1809077"/>
            <a:ext cx="4141214" cy="86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Lectura y educación </a:t>
            </a: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/>
            </a:r>
            <a:b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</a:b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198320" y="3381879"/>
            <a:ext cx="5550194" cy="2135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MX" sz="2000" dirty="0" smtClean="0"/>
              <a:t>Al igual que lo han sido a lo largo de la historia, </a:t>
            </a:r>
            <a:r>
              <a:rPr lang="es-MX" sz="2400" b="1" dirty="0" smtClean="0"/>
              <a:t>la escritura y la lectura</a:t>
            </a:r>
            <a:r>
              <a:rPr lang="es-MX" sz="2400" dirty="0" smtClean="0"/>
              <a:t> </a:t>
            </a:r>
            <a:r>
              <a:rPr lang="es-MX" sz="2000" dirty="0" smtClean="0"/>
              <a:t>siguen siendo en la actualidad, dos </a:t>
            </a:r>
            <a:r>
              <a:rPr lang="es-MX" sz="2400" b="1" dirty="0" smtClean="0"/>
              <a:t>elementos fundamentales </a:t>
            </a:r>
            <a:r>
              <a:rPr lang="es-MX" sz="2000" dirty="0" smtClean="0"/>
              <a:t>en el proceso de </a:t>
            </a:r>
            <a:r>
              <a:rPr lang="es-MX" sz="2400" b="1" dirty="0" smtClean="0"/>
              <a:t>construcción y transmisión del conocimiento</a:t>
            </a:r>
            <a:r>
              <a:rPr lang="es-MX" sz="2400" dirty="0" smtClean="0"/>
              <a:t>. </a:t>
            </a:r>
            <a:endParaRPr lang="es-ES_tradnl" sz="2400" dirty="0"/>
          </a:p>
        </p:txBody>
      </p:sp>
      <p:pic>
        <p:nvPicPr>
          <p:cNvPr id="7172" name="Picture 4" descr="Resultado de imagen para lectura y educac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74" y="1845294"/>
            <a:ext cx="47720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01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6824" y="2234195"/>
            <a:ext cx="945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Según datos de </a:t>
            </a:r>
            <a:r>
              <a:rPr lang="es-MX" b="1" dirty="0"/>
              <a:t>CERLALC*</a:t>
            </a:r>
            <a:r>
              <a:rPr lang="es-MX" dirty="0"/>
              <a:t>, </a:t>
            </a:r>
            <a:r>
              <a:rPr lang="es-MX" dirty="0" smtClean="0"/>
              <a:t>en Am</a:t>
            </a:r>
            <a:r>
              <a:rPr lang="es-ES" dirty="0" err="1" smtClean="0"/>
              <a:t>érica</a:t>
            </a:r>
            <a:r>
              <a:rPr lang="es-ES" dirty="0" smtClean="0"/>
              <a:t> Latina </a:t>
            </a:r>
            <a:r>
              <a:rPr lang="es-MX" sz="2400" b="1" dirty="0" smtClean="0"/>
              <a:t>la </a:t>
            </a:r>
            <a:r>
              <a:rPr lang="es-MX" sz="2400" b="1" dirty="0"/>
              <a:t>mitad de habitantes no lee libros</a:t>
            </a:r>
            <a:r>
              <a:rPr lang="es-MX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06824" y="2701308"/>
            <a:ext cx="714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dirty="0"/>
              <a:t>En Latinoamérica </a:t>
            </a:r>
            <a:r>
              <a:rPr lang="es-MX" b="1" dirty="0"/>
              <a:t>se lee anualmente </a:t>
            </a:r>
            <a:r>
              <a:rPr lang="es-MX" dirty="0"/>
              <a:t>una media de </a:t>
            </a:r>
            <a:r>
              <a:rPr lang="es-MX" sz="2400" b="1" dirty="0"/>
              <a:t>3.6 libros</a:t>
            </a:r>
            <a:r>
              <a:rPr lang="es-MX" dirty="0"/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06824" y="3383781"/>
            <a:ext cx="59577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dirty="0"/>
              <a:t>Los </a:t>
            </a:r>
            <a:r>
              <a:rPr lang="es-MX" b="1" dirty="0"/>
              <a:t>estudiantes de educación media </a:t>
            </a:r>
            <a:r>
              <a:rPr lang="es-MX" dirty="0"/>
              <a:t>leen un promedio anual </a:t>
            </a:r>
            <a:r>
              <a:rPr lang="es-MX" dirty="0" smtClean="0"/>
              <a:t>de </a:t>
            </a:r>
            <a:r>
              <a:rPr lang="es-MX" sz="2400" b="1" dirty="0" smtClean="0"/>
              <a:t>4 libros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06825" y="4526672"/>
            <a:ext cx="52174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MX" dirty="0"/>
              <a:t>Los </a:t>
            </a:r>
            <a:r>
              <a:rPr lang="es-MX" b="1" dirty="0"/>
              <a:t>estudiantes de </a:t>
            </a:r>
            <a:r>
              <a:rPr lang="es-MX" b="1" dirty="0" smtClean="0"/>
              <a:t>educación </a:t>
            </a:r>
            <a:r>
              <a:rPr lang="es-MX" b="1" dirty="0"/>
              <a:t>superior </a:t>
            </a:r>
            <a:r>
              <a:rPr lang="es-MX" dirty="0"/>
              <a:t>leen un promedio anual </a:t>
            </a:r>
            <a:r>
              <a:rPr lang="es-MX" dirty="0" smtClean="0"/>
              <a:t>de </a:t>
            </a:r>
            <a:r>
              <a:rPr lang="es-MX" sz="2400" b="1" dirty="0" smtClean="0"/>
              <a:t>5.2 libros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50605" y="1496054"/>
            <a:ext cx="10473069" cy="62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Hábitos de Lectura</a:t>
            </a: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1029" y="5841402"/>
            <a:ext cx="6013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Centro </a:t>
            </a:r>
            <a:r>
              <a:rPr lang="es-MX" sz="1200" dirty="0"/>
              <a:t>Regional para el Fomento del Libro en América Latina y el Caribe (CERLALC-UNESCO</a:t>
            </a:r>
            <a:r>
              <a:rPr lang="es-MX" sz="1200" dirty="0" smtClean="0"/>
              <a:t>)</a:t>
            </a:r>
            <a:endParaRPr lang="es-ES_tradnl" sz="1200" dirty="0"/>
          </a:p>
        </p:txBody>
      </p:sp>
      <p:pic>
        <p:nvPicPr>
          <p:cNvPr id="11266" name="Picture 2" descr="Resultado de imagen para lectura habito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73" y="2640637"/>
            <a:ext cx="2814993" cy="347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3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385" y="1350872"/>
            <a:ext cx="6389162" cy="4535817"/>
          </a:xfrm>
          <a:prstGeom prst="rect">
            <a:avLst/>
          </a:prstGeom>
        </p:spPr>
      </p:pic>
      <p:pic>
        <p:nvPicPr>
          <p:cNvPr id="13318" name="Picture 6" descr="Resultado de imagen para lectur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1" y="2691017"/>
            <a:ext cx="4572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336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32791" y="1375066"/>
            <a:ext cx="6071189" cy="101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Lectura como herramienta para el 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desarrollo humano</a:t>
            </a: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422494" y="2787913"/>
            <a:ext cx="5388243" cy="3123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En contraparte, el </a:t>
            </a:r>
            <a:r>
              <a:rPr lang="es-MX" sz="2400" b="1" dirty="0" smtClean="0"/>
              <a:t>tiempo dedicado a ver televisión </a:t>
            </a:r>
            <a:r>
              <a:rPr lang="es-MX" sz="2400" dirty="0" smtClean="0"/>
              <a:t>alcanza promedios semanales de:</a:t>
            </a:r>
          </a:p>
          <a:p>
            <a:pPr marL="0" indent="0">
              <a:buNone/>
            </a:pPr>
            <a:endParaRPr lang="es-MX" sz="1600" dirty="0" smtClean="0"/>
          </a:p>
          <a:p>
            <a:r>
              <a:rPr lang="es-MX" sz="2800" b="1" dirty="0"/>
              <a:t>Brasil: 18.4 </a:t>
            </a:r>
            <a:r>
              <a:rPr lang="es-MX" sz="2800" b="1" dirty="0" smtClean="0"/>
              <a:t>horas</a:t>
            </a:r>
            <a:r>
              <a:rPr lang="es-MX" sz="2800" dirty="0" smtClean="0"/>
              <a:t> </a:t>
            </a:r>
          </a:p>
          <a:p>
            <a:r>
              <a:rPr lang="es-MX" sz="2800" b="1" dirty="0" smtClean="0"/>
              <a:t>Argentina: 14.0 horas </a:t>
            </a:r>
          </a:p>
          <a:p>
            <a:r>
              <a:rPr lang="es-MX" sz="2800" b="1" dirty="0" smtClean="0"/>
              <a:t>México: </a:t>
            </a:r>
            <a:r>
              <a:rPr lang="es-MX" sz="2800" b="1" dirty="0"/>
              <a:t>11.6 </a:t>
            </a:r>
            <a:r>
              <a:rPr lang="es-MX" sz="2800" b="1" dirty="0" smtClean="0"/>
              <a:t>horas</a:t>
            </a:r>
            <a:endParaRPr lang="es-MX" sz="2800" dirty="0"/>
          </a:p>
        </p:txBody>
      </p:sp>
      <p:pic>
        <p:nvPicPr>
          <p:cNvPr id="14338" name="Picture 2" descr="Resultado de imagen para ver televis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54" y="1375066"/>
            <a:ext cx="2684291" cy="49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0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lectura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80487" y="1269912"/>
            <a:ext cx="6385099" cy="1396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>Evaluación PISA</a:t>
            </a:r>
            <a: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  <a:t/>
            </a:r>
            <a:br>
              <a:rPr lang="es-ES_tradnl" sz="3600" b="1" dirty="0" smtClean="0">
                <a:solidFill>
                  <a:schemeClr val="tx2">
                    <a:lumMod val="75000"/>
                  </a:schemeClr>
                </a:solidFill>
                <a:latin typeface="Adobe Gothic Std B" charset="-127"/>
                <a:ea typeface="Adobe Gothic Std B" charset="-127"/>
                <a:cs typeface="Adobe Gothic Std B" charset="-127"/>
              </a:rPr>
            </a:br>
            <a:endParaRPr lang="es-ES_tradnl" sz="3600" b="1" dirty="0">
              <a:solidFill>
                <a:schemeClr val="tx2">
                  <a:lumMod val="75000"/>
                </a:schemeClr>
              </a:solidFill>
              <a:latin typeface="Adobe Gothic Std B" charset="-127"/>
              <a:ea typeface="Adobe Gothic Std B" charset="-127"/>
              <a:cs typeface="Adobe Gothic Std B" charset="-127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0375" y="2545183"/>
            <a:ext cx="6865887" cy="3349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2000" dirty="0" smtClean="0"/>
              <a:t>La OCDE ( </a:t>
            </a:r>
            <a:r>
              <a:rPr lang="es-MX" sz="2000" b="1" dirty="0" smtClean="0"/>
              <a:t>Organización para la Cooperación y el Desarrollo Económico</a:t>
            </a:r>
            <a:r>
              <a:rPr lang="es-MX" sz="2000" dirty="0" smtClean="0"/>
              <a:t>), a través del Programa </a:t>
            </a:r>
            <a:r>
              <a:rPr lang="es-MX" sz="2000" b="1" dirty="0" smtClean="0"/>
              <a:t>PISA</a:t>
            </a:r>
            <a:r>
              <a:rPr lang="es-MX" sz="2000" dirty="0" smtClean="0"/>
              <a:t> (</a:t>
            </a:r>
            <a:r>
              <a:rPr lang="es-MX" sz="2000" b="1" dirty="0" smtClean="0"/>
              <a:t>Programa Internacional para la Evaluación de Estudiantes)</a:t>
            </a:r>
            <a:r>
              <a:rPr lang="es-MX" sz="2000" dirty="0" smtClean="0"/>
              <a:t>, </a:t>
            </a:r>
            <a:r>
              <a:rPr lang="es-MX" sz="2000" dirty="0" err="1" smtClean="0"/>
              <a:t>evalua</a:t>
            </a:r>
            <a:r>
              <a:rPr lang="es-MX" sz="2000" dirty="0" smtClean="0"/>
              <a:t> cada tres años en sus países afiliados el rendimiento académico de alumnos de 15 años. La evaluación se realiza en tres áreas temáticas generales: </a:t>
            </a:r>
            <a:r>
              <a:rPr lang="es-MX" sz="2000" b="1" dirty="0" smtClean="0"/>
              <a:t>Lectura</a:t>
            </a:r>
            <a:r>
              <a:rPr lang="es-MX" sz="2000" dirty="0" smtClean="0"/>
              <a:t>, </a:t>
            </a:r>
            <a:r>
              <a:rPr lang="es-MX" sz="2000" b="1" dirty="0" smtClean="0"/>
              <a:t>Matemáticas</a:t>
            </a:r>
            <a:r>
              <a:rPr lang="es-MX" sz="2000" dirty="0" smtClean="0"/>
              <a:t> y </a:t>
            </a:r>
            <a:r>
              <a:rPr lang="es-MX" sz="2000" b="1" dirty="0" smtClean="0"/>
              <a:t>Ciencias</a:t>
            </a:r>
            <a:r>
              <a:rPr lang="es-MX" sz="2000" dirty="0" smtClean="0"/>
              <a:t>. </a:t>
            </a:r>
            <a:endParaRPr lang="es-ES_tradnl" sz="2000" dirty="0"/>
          </a:p>
        </p:txBody>
      </p:sp>
      <p:pic>
        <p:nvPicPr>
          <p:cNvPr id="12294" name="Picture 6" descr="Resultado de imagen para oecd pis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25" y="1347019"/>
            <a:ext cx="3777329" cy="47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9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1"/>
          <p:cNvGrpSpPr/>
          <p:nvPr/>
        </p:nvGrpSpPr>
        <p:grpSpPr>
          <a:xfrm>
            <a:off x="1618747" y="1504478"/>
            <a:ext cx="8648611" cy="4720599"/>
            <a:chOff x="1826310" y="1590254"/>
            <a:chExt cx="8648611" cy="4720599"/>
          </a:xfrm>
        </p:grpSpPr>
        <p:pic>
          <p:nvPicPr>
            <p:cNvPr id="6" name="Picture 4" descr="https://upload.wikimedia.org/wikipedia/en/thumb/0/0d/OECD_logo_new.svg/1280px-OECD_logo_new.svg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213" y="2678784"/>
              <a:ext cx="2035737" cy="51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2 CuadroTexto"/>
            <p:cNvSpPr txBox="1"/>
            <p:nvPr/>
          </p:nvSpPr>
          <p:spPr>
            <a:xfrm>
              <a:off x="2300573" y="1590254"/>
              <a:ext cx="7344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Según la evaluación PISA 2015, en </a:t>
              </a:r>
              <a:r>
                <a:rPr lang="es-MX" b="1" dirty="0" smtClean="0">
                  <a:solidFill>
                    <a:srgbClr val="FF0000"/>
                  </a:solidFill>
                </a:rPr>
                <a:t>competencia lectora</a:t>
              </a:r>
              <a:r>
                <a:rPr lang="es-MX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países de América Latina como Colombia y M</a:t>
              </a:r>
              <a:r>
                <a:rPr lang="es-ES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éxico</a:t>
              </a:r>
              <a:r>
                <a:rPr lang="es-MX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ocuparon los lugares </a:t>
              </a:r>
              <a:r>
                <a:rPr lang="es-MX" b="1" dirty="0" smtClean="0">
                  <a:solidFill>
                    <a:srgbClr val="FF0000"/>
                  </a:solidFill>
                </a:rPr>
                <a:t>54</a:t>
              </a:r>
              <a:r>
                <a:rPr lang="es-MX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y </a:t>
              </a:r>
              <a:r>
                <a:rPr lang="es-MX" b="1" dirty="0" smtClean="0">
                  <a:solidFill>
                    <a:srgbClr val="FF0000"/>
                  </a:solidFill>
                </a:rPr>
                <a:t>55</a:t>
              </a:r>
              <a:r>
                <a:rPr lang="es-MX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s-MX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 </a:t>
              </a:r>
              <a:r>
                <a:rPr lang="es-MX" b="1" dirty="0" smtClean="0">
                  <a:solidFill>
                    <a:srgbClr val="FF0000"/>
                  </a:solidFill>
                </a:rPr>
                <a:t>70</a:t>
              </a:r>
              <a:r>
                <a:rPr lang="es-MX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países.</a:t>
              </a:r>
              <a:endParaRPr lang="es-MX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8" name="Picture 2" descr="Bandera de Brasi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583" y="5061639"/>
              <a:ext cx="427199" cy="299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7 Rectángulo"/>
            <p:cNvSpPr/>
            <p:nvPr/>
          </p:nvSpPr>
          <p:spPr>
            <a:xfrm>
              <a:off x="3288356" y="5425657"/>
              <a:ext cx="494300" cy="360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2681200" y="5493012"/>
              <a:ext cx="494300" cy="29346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9 Rectángulo"/>
            <p:cNvSpPr/>
            <p:nvPr/>
          </p:nvSpPr>
          <p:spPr>
            <a:xfrm>
              <a:off x="5066016" y="5178004"/>
              <a:ext cx="494300" cy="6084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0 Rectángulo"/>
            <p:cNvSpPr/>
            <p:nvPr/>
          </p:nvSpPr>
          <p:spPr>
            <a:xfrm>
              <a:off x="7455266" y="4042307"/>
              <a:ext cx="494300" cy="17441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1 Rectángulo"/>
            <p:cNvSpPr/>
            <p:nvPr/>
          </p:nvSpPr>
          <p:spPr>
            <a:xfrm>
              <a:off x="2062646" y="5606452"/>
              <a:ext cx="494300" cy="1800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2 Rectángulo"/>
            <p:cNvSpPr/>
            <p:nvPr/>
          </p:nvSpPr>
          <p:spPr>
            <a:xfrm>
              <a:off x="9854624" y="3154586"/>
              <a:ext cx="494300" cy="26318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5" name="Picture 6" descr="Bandera del Per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812" y="5116508"/>
              <a:ext cx="441290" cy="286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Bandera de Colomb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991" y="4924320"/>
              <a:ext cx="441290" cy="286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Bandera de los Estados Unid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315" y="3736881"/>
              <a:ext cx="441290" cy="24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 descr="Bandera de Méxi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00" y="5017045"/>
              <a:ext cx="441290" cy="24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3 CuadroTexto"/>
            <p:cNvSpPr txBox="1"/>
            <p:nvPr/>
          </p:nvSpPr>
          <p:spPr>
            <a:xfrm>
              <a:off x="5088602" y="44810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/>
                <a:t>51</a:t>
              </a:r>
              <a:endParaRPr lang="es-MX" b="1" dirty="0"/>
            </a:p>
          </p:txBody>
        </p:sp>
        <p:sp>
          <p:nvSpPr>
            <p:cNvPr id="20" name="22 CuadroTexto"/>
            <p:cNvSpPr txBox="1"/>
            <p:nvPr/>
          </p:nvSpPr>
          <p:spPr>
            <a:xfrm>
              <a:off x="9912978" y="23830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1</a:t>
              </a:r>
              <a:endParaRPr lang="es-MX" b="1" dirty="0"/>
            </a:p>
          </p:txBody>
        </p:sp>
        <p:sp>
          <p:nvSpPr>
            <p:cNvPr id="21" name="23 CuadroTexto"/>
            <p:cNvSpPr txBox="1"/>
            <p:nvPr/>
          </p:nvSpPr>
          <p:spPr>
            <a:xfrm>
              <a:off x="7484608" y="330483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23</a:t>
              </a:r>
              <a:endParaRPr lang="es-MX" b="1" dirty="0"/>
            </a:p>
          </p:txBody>
        </p:sp>
        <p:sp>
          <p:nvSpPr>
            <p:cNvPr id="22" name="24 CuadroTexto"/>
            <p:cNvSpPr txBox="1"/>
            <p:nvPr/>
          </p:nvSpPr>
          <p:spPr>
            <a:xfrm>
              <a:off x="2742398" y="47590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63</a:t>
              </a:r>
              <a:endParaRPr lang="es-MX" b="1" dirty="0"/>
            </a:p>
          </p:txBody>
        </p:sp>
        <p:sp>
          <p:nvSpPr>
            <p:cNvPr id="23" name="25 CuadroTexto"/>
            <p:cNvSpPr txBox="1"/>
            <p:nvPr/>
          </p:nvSpPr>
          <p:spPr>
            <a:xfrm>
              <a:off x="3314861" y="468731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59</a:t>
              </a:r>
              <a:endParaRPr lang="es-MX" b="1" dirty="0"/>
            </a:p>
          </p:txBody>
        </p:sp>
        <p:sp>
          <p:nvSpPr>
            <p:cNvPr id="24" name="26 CuadroTexto"/>
            <p:cNvSpPr txBox="1"/>
            <p:nvPr/>
          </p:nvSpPr>
          <p:spPr>
            <a:xfrm>
              <a:off x="2106595" y="490301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66</a:t>
              </a:r>
              <a:endParaRPr lang="es-MX" b="1" dirty="0"/>
            </a:p>
          </p:txBody>
        </p:sp>
        <p:sp>
          <p:nvSpPr>
            <p:cNvPr id="25" name="27 CuadroTexto"/>
            <p:cNvSpPr txBox="1"/>
            <p:nvPr/>
          </p:nvSpPr>
          <p:spPr>
            <a:xfrm>
              <a:off x="4966535" y="5849188"/>
              <a:ext cx="603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smtClean="0"/>
                <a:t>Costa Rica</a:t>
              </a:r>
              <a:endParaRPr lang="es-MX" sz="1200" b="1" dirty="0"/>
            </a:p>
          </p:txBody>
        </p:sp>
        <p:sp>
          <p:nvSpPr>
            <p:cNvPr id="26" name="28 CuadroTexto"/>
            <p:cNvSpPr txBox="1"/>
            <p:nvPr/>
          </p:nvSpPr>
          <p:spPr>
            <a:xfrm>
              <a:off x="2678529" y="5849188"/>
              <a:ext cx="478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Per</a:t>
              </a:r>
              <a:r>
                <a:rPr lang="es-ES" sz="1200" b="1" dirty="0" smtClean="0"/>
                <a:t>ú</a:t>
              </a:r>
              <a:endParaRPr lang="es-MX" sz="1200" b="1" dirty="0"/>
            </a:p>
          </p:txBody>
        </p:sp>
        <p:sp>
          <p:nvSpPr>
            <p:cNvPr id="27" name="29 CuadroTexto"/>
            <p:cNvSpPr txBox="1"/>
            <p:nvPr/>
          </p:nvSpPr>
          <p:spPr>
            <a:xfrm>
              <a:off x="3249041" y="5849188"/>
              <a:ext cx="5357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Brasil</a:t>
              </a:r>
              <a:endParaRPr lang="es-MX" sz="1200" b="1" dirty="0"/>
            </a:p>
          </p:txBody>
        </p:sp>
        <p:sp>
          <p:nvSpPr>
            <p:cNvPr id="28" name="30 CuadroTexto"/>
            <p:cNvSpPr txBox="1"/>
            <p:nvPr/>
          </p:nvSpPr>
          <p:spPr>
            <a:xfrm>
              <a:off x="1826310" y="5849188"/>
              <a:ext cx="9485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Dominicana</a:t>
              </a:r>
              <a:endParaRPr lang="es-MX" sz="1200" b="1" dirty="0"/>
            </a:p>
          </p:txBody>
        </p:sp>
        <p:sp>
          <p:nvSpPr>
            <p:cNvPr id="29" name="31 CuadroTexto"/>
            <p:cNvSpPr txBox="1"/>
            <p:nvPr/>
          </p:nvSpPr>
          <p:spPr>
            <a:xfrm>
              <a:off x="7469508" y="5849188"/>
              <a:ext cx="4489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USA</a:t>
              </a:r>
              <a:endParaRPr lang="es-MX" sz="1200" b="1" dirty="0"/>
            </a:p>
          </p:txBody>
        </p:sp>
        <p:sp>
          <p:nvSpPr>
            <p:cNvPr id="30" name="32 CuadroTexto"/>
            <p:cNvSpPr txBox="1"/>
            <p:nvPr/>
          </p:nvSpPr>
          <p:spPr>
            <a:xfrm>
              <a:off x="9728626" y="5849188"/>
              <a:ext cx="746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Singapur</a:t>
              </a:r>
              <a:endParaRPr lang="es-MX" sz="1200" b="1" dirty="0"/>
            </a:p>
          </p:txBody>
        </p:sp>
        <p:sp>
          <p:nvSpPr>
            <p:cNvPr id="31" name="8 Rectángulo"/>
            <p:cNvSpPr/>
            <p:nvPr/>
          </p:nvSpPr>
          <p:spPr>
            <a:xfrm>
              <a:off x="3882913" y="5343164"/>
              <a:ext cx="494300" cy="4433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2" name="24 CuadroTexto"/>
            <p:cNvSpPr txBox="1"/>
            <p:nvPr/>
          </p:nvSpPr>
          <p:spPr>
            <a:xfrm>
              <a:off x="3904544" y="46149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55</a:t>
              </a:r>
              <a:endParaRPr lang="es-MX" b="1" dirty="0"/>
            </a:p>
          </p:txBody>
        </p:sp>
        <p:sp>
          <p:nvSpPr>
            <p:cNvPr id="33" name="28 CuadroTexto"/>
            <p:cNvSpPr txBox="1"/>
            <p:nvPr/>
          </p:nvSpPr>
          <p:spPr>
            <a:xfrm>
              <a:off x="3621551" y="5849188"/>
              <a:ext cx="996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M</a:t>
              </a:r>
              <a:r>
                <a:rPr lang="es-ES" sz="1200" b="1" dirty="0" err="1" smtClean="0"/>
                <a:t>éxico</a:t>
              </a:r>
              <a:endParaRPr lang="es-ES" sz="1200" b="1" dirty="0" smtClean="0"/>
            </a:p>
            <a:p>
              <a:pPr algn="ctr"/>
              <a:r>
                <a:rPr lang="es-ES" sz="1200" b="1" dirty="0" smtClean="0"/>
                <a:t>(423 puntos)</a:t>
              </a:r>
              <a:endParaRPr lang="es-MX" sz="1200" b="1" dirty="0"/>
            </a:p>
          </p:txBody>
        </p:sp>
        <p:sp>
          <p:nvSpPr>
            <p:cNvPr id="34" name="8 Rectángulo"/>
            <p:cNvSpPr/>
            <p:nvPr/>
          </p:nvSpPr>
          <p:spPr>
            <a:xfrm>
              <a:off x="4455523" y="5272349"/>
              <a:ext cx="494300" cy="5141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5" name="24 CuadroTexto"/>
            <p:cNvSpPr txBox="1"/>
            <p:nvPr/>
          </p:nvSpPr>
          <p:spPr>
            <a:xfrm>
              <a:off x="4455523" y="456397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54</a:t>
              </a:r>
              <a:endParaRPr lang="es-MX" b="1" dirty="0"/>
            </a:p>
          </p:txBody>
        </p:sp>
        <p:sp>
          <p:nvSpPr>
            <p:cNvPr id="36" name="28 CuadroTexto"/>
            <p:cNvSpPr txBox="1"/>
            <p:nvPr/>
          </p:nvSpPr>
          <p:spPr>
            <a:xfrm>
              <a:off x="4295340" y="5849188"/>
              <a:ext cx="793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Colombia</a:t>
              </a:r>
              <a:endParaRPr lang="es-MX" sz="1200" b="1" dirty="0"/>
            </a:p>
          </p:txBody>
        </p:sp>
        <p:sp>
          <p:nvSpPr>
            <p:cNvPr id="37" name="8 Rectángulo"/>
            <p:cNvSpPr/>
            <p:nvPr/>
          </p:nvSpPr>
          <p:spPr>
            <a:xfrm>
              <a:off x="5657443" y="4973309"/>
              <a:ext cx="494300" cy="8131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8" name="24 CuadroTexto"/>
            <p:cNvSpPr txBox="1"/>
            <p:nvPr/>
          </p:nvSpPr>
          <p:spPr>
            <a:xfrm>
              <a:off x="5680172" y="42642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46</a:t>
              </a:r>
              <a:endParaRPr lang="es-MX" b="1" dirty="0"/>
            </a:p>
          </p:txBody>
        </p:sp>
        <p:sp>
          <p:nvSpPr>
            <p:cNvPr id="39" name="28 CuadroTexto"/>
            <p:cNvSpPr txBox="1"/>
            <p:nvPr/>
          </p:nvSpPr>
          <p:spPr>
            <a:xfrm>
              <a:off x="5531500" y="5849188"/>
              <a:ext cx="725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Uruguay</a:t>
              </a:r>
              <a:endParaRPr lang="es-MX" sz="1200" b="1" dirty="0"/>
            </a:p>
          </p:txBody>
        </p:sp>
        <p:sp>
          <p:nvSpPr>
            <p:cNvPr id="40" name="8 Rectángulo"/>
            <p:cNvSpPr/>
            <p:nvPr/>
          </p:nvSpPr>
          <p:spPr>
            <a:xfrm>
              <a:off x="6261405" y="4973309"/>
              <a:ext cx="494300" cy="8131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24 CuadroTexto"/>
            <p:cNvSpPr txBox="1"/>
            <p:nvPr/>
          </p:nvSpPr>
          <p:spPr>
            <a:xfrm>
              <a:off x="6284134" y="426423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42</a:t>
              </a:r>
              <a:endParaRPr lang="es-MX" b="1" dirty="0"/>
            </a:p>
          </p:txBody>
        </p:sp>
        <p:sp>
          <p:nvSpPr>
            <p:cNvPr id="42" name="28 CuadroTexto"/>
            <p:cNvSpPr txBox="1"/>
            <p:nvPr/>
          </p:nvSpPr>
          <p:spPr>
            <a:xfrm>
              <a:off x="6246293" y="5849188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Chile</a:t>
              </a:r>
              <a:endParaRPr lang="es-MX" sz="1200" b="1" dirty="0"/>
            </a:p>
          </p:txBody>
        </p:sp>
        <p:sp>
          <p:nvSpPr>
            <p:cNvPr id="43" name="10 Rectángulo"/>
            <p:cNvSpPr/>
            <p:nvPr/>
          </p:nvSpPr>
          <p:spPr>
            <a:xfrm>
              <a:off x="6847049" y="4197521"/>
              <a:ext cx="494300" cy="1588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23 CuadroTexto"/>
            <p:cNvSpPr txBox="1"/>
            <p:nvPr/>
          </p:nvSpPr>
          <p:spPr>
            <a:xfrm>
              <a:off x="6876391" y="350594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25</a:t>
              </a:r>
              <a:endParaRPr lang="es-MX" b="1" dirty="0"/>
            </a:p>
          </p:txBody>
        </p:sp>
        <p:sp>
          <p:nvSpPr>
            <p:cNvPr id="45" name="31 CuadroTexto"/>
            <p:cNvSpPr txBox="1"/>
            <p:nvPr/>
          </p:nvSpPr>
          <p:spPr>
            <a:xfrm>
              <a:off x="6766586" y="5849188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España</a:t>
              </a:r>
              <a:endParaRPr lang="es-MX" sz="1200" b="1" dirty="0"/>
            </a:p>
          </p:txBody>
        </p:sp>
        <p:sp>
          <p:nvSpPr>
            <p:cNvPr id="46" name="12 Rectángulo"/>
            <p:cNvSpPr/>
            <p:nvPr/>
          </p:nvSpPr>
          <p:spPr>
            <a:xfrm>
              <a:off x="9249903" y="3355490"/>
              <a:ext cx="494300" cy="24309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32 CuadroTexto"/>
            <p:cNvSpPr txBox="1"/>
            <p:nvPr/>
          </p:nvSpPr>
          <p:spPr>
            <a:xfrm>
              <a:off x="9111370" y="5849188"/>
              <a:ext cx="771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Finlandia</a:t>
              </a:r>
              <a:endParaRPr lang="es-MX" sz="1200" b="1" dirty="0"/>
            </a:p>
          </p:txBody>
        </p:sp>
        <p:sp>
          <p:nvSpPr>
            <p:cNvPr id="48" name="22 CuadroTexto"/>
            <p:cNvSpPr txBox="1"/>
            <p:nvPr/>
          </p:nvSpPr>
          <p:spPr>
            <a:xfrm>
              <a:off x="9288827" y="25839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/>
                <a:t>4</a:t>
              </a:r>
            </a:p>
          </p:txBody>
        </p:sp>
        <p:sp>
          <p:nvSpPr>
            <p:cNvPr id="49" name="12 Rectángulo"/>
            <p:cNvSpPr/>
            <p:nvPr/>
          </p:nvSpPr>
          <p:spPr>
            <a:xfrm>
              <a:off x="8644952" y="3399447"/>
              <a:ext cx="494300" cy="23870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0" name="32 CuadroTexto"/>
            <p:cNvSpPr txBox="1"/>
            <p:nvPr/>
          </p:nvSpPr>
          <p:spPr>
            <a:xfrm>
              <a:off x="8008468" y="5849188"/>
              <a:ext cx="55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Corea</a:t>
              </a:r>
            </a:p>
            <a:p>
              <a:pPr algn="ctr"/>
              <a:r>
                <a:rPr lang="es-MX" sz="1200" b="1" dirty="0" smtClean="0"/>
                <a:t>Sur</a:t>
              </a:r>
              <a:endParaRPr lang="es-MX" sz="1200" b="1" dirty="0"/>
            </a:p>
          </p:txBody>
        </p:sp>
        <p:sp>
          <p:nvSpPr>
            <p:cNvPr id="51" name="22 CuadroTexto"/>
            <p:cNvSpPr txBox="1"/>
            <p:nvPr/>
          </p:nvSpPr>
          <p:spPr>
            <a:xfrm>
              <a:off x="8687822" y="27260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5</a:t>
              </a:r>
              <a:endParaRPr lang="es-MX" b="1" dirty="0"/>
            </a:p>
          </p:txBody>
        </p:sp>
        <p:sp>
          <p:nvSpPr>
            <p:cNvPr id="52" name="12 Rectángulo"/>
            <p:cNvSpPr/>
            <p:nvPr/>
          </p:nvSpPr>
          <p:spPr>
            <a:xfrm>
              <a:off x="8058184" y="3567272"/>
              <a:ext cx="494300" cy="22191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22 CuadroTexto"/>
            <p:cNvSpPr txBox="1"/>
            <p:nvPr/>
          </p:nvSpPr>
          <p:spPr>
            <a:xfrm>
              <a:off x="8101054" y="288410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 smtClean="0"/>
                <a:t>7</a:t>
              </a:r>
              <a:endParaRPr lang="es-MX" b="1" dirty="0"/>
            </a:p>
          </p:txBody>
        </p:sp>
        <p:pic>
          <p:nvPicPr>
            <p:cNvPr id="54" name="Picture 8" descr="Bandera de Finland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627" y="3004751"/>
              <a:ext cx="447151" cy="26829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Bandera de Urugu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72" y="4621093"/>
              <a:ext cx="448706" cy="291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2" descr="Bandera de Costa Ric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35" y="4850368"/>
              <a:ext cx="420771" cy="25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 descr="Bandera de Chil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875" y="4608140"/>
              <a:ext cx="404792" cy="263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6" descr="Bandera de Españ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458" y="3870721"/>
              <a:ext cx="404792" cy="263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54624" y="2760453"/>
              <a:ext cx="442003" cy="287302"/>
            </a:xfrm>
            <a:prstGeom prst="rect">
              <a:avLst/>
            </a:prstGeom>
          </p:spPr>
        </p:pic>
        <p:pic>
          <p:nvPicPr>
            <p:cNvPr id="60" name="Imagen 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48106" y="3117150"/>
              <a:ext cx="439161" cy="219581"/>
            </a:xfrm>
            <a:prstGeom prst="rect">
              <a:avLst/>
            </a:prstGeom>
          </p:spPr>
        </p:pic>
        <p:sp>
          <p:nvSpPr>
            <p:cNvPr id="61" name="32 CuadroTexto"/>
            <p:cNvSpPr txBox="1"/>
            <p:nvPr/>
          </p:nvSpPr>
          <p:spPr>
            <a:xfrm>
              <a:off x="8581204" y="5849188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/>
                <a:t>Irlanda</a:t>
              </a:r>
              <a:endParaRPr lang="es-MX" sz="1200" b="1" dirty="0"/>
            </a:p>
          </p:txBody>
        </p:sp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63234" y="3197940"/>
              <a:ext cx="452872" cy="294367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06595" y="5299165"/>
              <a:ext cx="376263" cy="244571"/>
            </a:xfrm>
            <a:prstGeom prst="rect">
              <a:avLst/>
            </a:prstGeom>
          </p:spPr>
        </p:pic>
        <p:sp>
          <p:nvSpPr>
            <p:cNvPr id="64" name="24 CuadroTexto"/>
            <p:cNvSpPr txBox="1"/>
            <p:nvPr/>
          </p:nvSpPr>
          <p:spPr>
            <a:xfrm>
              <a:off x="2061213" y="3801245"/>
              <a:ext cx="2378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smtClean="0"/>
                <a:t>Promedio (493 puntos)</a:t>
              </a:r>
              <a:endParaRPr lang="es-MX" b="1" dirty="0"/>
            </a:p>
          </p:txBody>
        </p:sp>
        <p:cxnSp>
          <p:nvCxnSpPr>
            <p:cNvPr id="65" name="Conector recto 64"/>
            <p:cNvCxnSpPr/>
            <p:nvPr/>
          </p:nvCxnSpPr>
          <p:spPr>
            <a:xfrm>
              <a:off x="1963553" y="4197521"/>
              <a:ext cx="851136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131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15057</TotalTime>
  <Words>789</Words>
  <Application>Microsoft Office PowerPoint</Application>
  <PresentationFormat>Panorámica</PresentationFormat>
  <Paragraphs>97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Cambria</vt:lpstr>
      <vt:lpstr>Shonar Bangla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LORENA PEREIRA RODRIGUEZ</dc:creator>
  <cp:lastModifiedBy>Jorge José Cruz Rodríguez</cp:lastModifiedBy>
  <cp:revision>66</cp:revision>
  <dcterms:created xsi:type="dcterms:W3CDTF">2018-11-16T15:41:48Z</dcterms:created>
  <dcterms:modified xsi:type="dcterms:W3CDTF">2019-11-14T18:02:36Z</dcterms:modified>
</cp:coreProperties>
</file>