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24"/>
  </p:notesMasterIdLst>
  <p:sldIdLst>
    <p:sldId id="256" r:id="rId2"/>
    <p:sldId id="259" r:id="rId3"/>
    <p:sldId id="260" r:id="rId4"/>
    <p:sldId id="263" r:id="rId5"/>
    <p:sldId id="269" r:id="rId6"/>
    <p:sldId id="274" r:id="rId7"/>
    <p:sldId id="273" r:id="rId8"/>
    <p:sldId id="268" r:id="rId9"/>
    <p:sldId id="270" r:id="rId10"/>
    <p:sldId id="264" r:id="rId11"/>
    <p:sldId id="271" r:id="rId12"/>
    <p:sldId id="272" r:id="rId13"/>
    <p:sldId id="275" r:id="rId14"/>
    <p:sldId id="276" r:id="rId15"/>
    <p:sldId id="277" r:id="rId16"/>
    <p:sldId id="278" r:id="rId17"/>
    <p:sldId id="279" r:id="rId18"/>
    <p:sldId id="280" r:id="rId19"/>
    <p:sldId id="257" r:id="rId20"/>
    <p:sldId id="281" r:id="rId21"/>
    <p:sldId id="282" r:id="rId22"/>
    <p:sldId id="25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3C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65" d="100"/>
          <a:sy n="65" d="100"/>
        </p:scale>
        <p:origin x="700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SV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04ADB-16DF-BF41-99FA-41A173B6B855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SV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  <a:endParaRPr lang="es-SV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SV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C8B4F-1D8C-E54F-AF04-0E85180D6EE8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477638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19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38906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20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952291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EC8B4F-1D8C-E54F-AF04-0E85180D6EE8}" type="slidenum">
              <a:rPr lang="es-SV" smtClean="0"/>
              <a:t>21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051773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  <p:sp>
        <p:nvSpPr>
          <p:cNvPr id="7" name="Rectángulo 6"/>
          <p:cNvSpPr/>
          <p:nvPr userDrawn="1"/>
        </p:nvSpPr>
        <p:spPr>
          <a:xfrm>
            <a:off x="2936111" y="4996190"/>
            <a:ext cx="84176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sz="2800" b="1" dirty="0" smtClean="0">
                <a:solidFill>
                  <a:schemeClr val="bg1"/>
                </a:solidFill>
                <a:effectLst/>
                <a:latin typeface="Shonar Bangla" panose="020B0502040204020203" pitchFamily="34" charset="0"/>
                <a:ea typeface="Times New Roman" panose="02020603050405020304" pitchFamily="18" charset="0"/>
                <a:cs typeface="Shonar Bangla" panose="020B0502040204020203" pitchFamily="34" charset="0"/>
              </a:rPr>
              <a:t>2do Encuentro Universitario “La lectura y cambio generacional”</a:t>
            </a:r>
            <a:endParaRPr lang="es-ES" sz="2800" b="1" dirty="0">
              <a:solidFill>
                <a:schemeClr val="bg1"/>
              </a:solidFill>
              <a:latin typeface="Shonar Bangla" panose="020B0502040204020203" pitchFamily="34" charset="0"/>
              <a:cs typeface="Shonar Bangla" panose="020B0502040204020203" pitchFamily="34" charset="0"/>
            </a:endParaRPr>
          </a:p>
        </p:txBody>
      </p:sp>
      <p:sp>
        <p:nvSpPr>
          <p:cNvPr id="11" name="Rectángulo 10"/>
          <p:cNvSpPr/>
          <p:nvPr userDrawn="1"/>
        </p:nvSpPr>
        <p:spPr>
          <a:xfrm>
            <a:off x="2345776" y="285423"/>
            <a:ext cx="79912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2do Encuentro Universitario “La lectura y cambio generacional”</a:t>
            </a:r>
            <a:endParaRPr lang="es-ES" sz="2200" b="1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0"/>
            <a:ext cx="915987" cy="91598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714" y="-1386"/>
            <a:ext cx="917373" cy="91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178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29228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90125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0"/>
            <a:ext cx="915987" cy="915987"/>
          </a:xfrm>
          <a:prstGeom prst="rect">
            <a:avLst/>
          </a:prstGeom>
        </p:spPr>
      </p:pic>
      <p:sp>
        <p:nvSpPr>
          <p:cNvPr id="9" name="Rectángulo 8"/>
          <p:cNvSpPr/>
          <p:nvPr userDrawn="1"/>
        </p:nvSpPr>
        <p:spPr>
          <a:xfrm>
            <a:off x="2345776" y="285423"/>
            <a:ext cx="799123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2do Encuentro Universitario “La lectura y cambio generacional”</a:t>
            </a:r>
            <a:endParaRPr lang="es-ES" sz="2200" b="1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039" y="-1514"/>
            <a:ext cx="922561" cy="92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661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147413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07141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408020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51927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21431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77396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S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1771794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8E56D-7BAD-614A-AA09-144F6FC3E969}" type="datetimeFigureOut">
              <a:rPr lang="es-SV" smtClean="0"/>
              <a:t>4/11/2019</a:t>
            </a:fld>
            <a:endParaRPr lang="es-S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S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1372E-9575-C041-9846-8E3209B86B94}" type="slidenum">
              <a:rPr lang="es-SV" smtClean="0"/>
              <a:t>‹Nº›</a:t>
            </a:fld>
            <a:endParaRPr lang="es-SV" dirty="0"/>
          </a:p>
        </p:txBody>
      </p:sp>
    </p:spTree>
    <p:extLst>
      <p:ext uri="{BB962C8B-B14F-4D97-AF65-F5344CB8AC3E}">
        <p14:creationId xmlns:p14="http://schemas.microsoft.com/office/powerpoint/2010/main" val="363531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ctimus.com/home/menu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image" Target="../media/image48.wmf"/><Relationship Id="rId7" Type="http://schemas.openxmlformats.org/officeDocument/2006/relationships/image" Target="../media/image52.wmf"/><Relationship Id="rId2" Type="http://schemas.openxmlformats.org/officeDocument/2006/relationships/image" Target="../media/image47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wmf"/><Relationship Id="rId11" Type="http://schemas.openxmlformats.org/officeDocument/2006/relationships/image" Target="../media/image56.png"/><Relationship Id="rId5" Type="http://schemas.openxmlformats.org/officeDocument/2006/relationships/image" Target="../media/image50.wmf"/><Relationship Id="rId10" Type="http://schemas.openxmlformats.org/officeDocument/2006/relationships/image" Target="../media/image55.wmf"/><Relationship Id="rId4" Type="http://schemas.openxmlformats.org/officeDocument/2006/relationships/image" Target="../media/image49.wmf"/><Relationship Id="rId9" Type="http://schemas.openxmlformats.org/officeDocument/2006/relationships/image" Target="../media/image54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proverbia.net/autor/frases-de-jorge-luis-borge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tiff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2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tiff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111141" y="1223317"/>
            <a:ext cx="117367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SV" sz="48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Léctimus</a:t>
            </a:r>
            <a:r>
              <a:rPr lang="es-SV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Programa de Lectura </a:t>
            </a:r>
            <a:r>
              <a:rPr lang="es-SV" sz="48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Sociointeractiva</a:t>
            </a:r>
            <a:endParaRPr lang="es-SV" sz="48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748134" y="3727279"/>
            <a:ext cx="107563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SV" sz="36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</a:t>
            </a:r>
            <a:r>
              <a:rPr lang="es-SV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Jorge J. Cruz R.</a:t>
            </a:r>
            <a:endParaRPr lang="es-SV" sz="3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7591323" y="6092742"/>
            <a:ext cx="441325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es-SV" sz="2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Salvador 14/11/2019</a:t>
            </a:r>
            <a:endParaRPr lang="es-SV" sz="2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Resultado de imagen para comprension lector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1" y="3861576"/>
            <a:ext cx="274320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10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jestrada\Desktop\JUAN CARLOS\LECTIMUS\Video\Graficos\sitiowe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0367" y="1287796"/>
            <a:ext cx="7210831" cy="508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8237907" y="6008152"/>
            <a:ext cx="3876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>
                <a:hlinkClick r:id="rId3"/>
              </a:rPr>
              <a:t>http://www.lectimus.com/home/menu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206870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/>
          <p:cNvSpPr txBox="1">
            <a:spLocks/>
          </p:cNvSpPr>
          <p:nvPr/>
        </p:nvSpPr>
        <p:spPr>
          <a:xfrm>
            <a:off x="580906" y="2023419"/>
            <a:ext cx="5367609" cy="31355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s-ES_tradnl" dirty="0" err="1" smtClean="0"/>
              <a:t>Léctimus</a:t>
            </a:r>
            <a:r>
              <a:rPr lang="es-ES_tradnl" dirty="0" smtClean="0"/>
              <a:t> es una plataforma interactiva que nace como respuesta a la necesidad de </a:t>
            </a:r>
            <a:r>
              <a:rPr lang="es-ES_tradnl" b="1" dirty="0" smtClean="0"/>
              <a:t>capacitar y mejorar la competencia lectora </a:t>
            </a:r>
            <a:r>
              <a:rPr lang="es-ES_tradnl" dirty="0" smtClean="0"/>
              <a:t>en los ámbitos social, educativo y cultural, en los países de América Latina. 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218" name="Picture 2" descr="Resultado de imagen para lectimus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413" y="2556387"/>
            <a:ext cx="571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9346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/>
          <p:cNvSpPr txBox="1">
            <a:spLocks/>
          </p:cNvSpPr>
          <p:nvPr/>
        </p:nvSpPr>
        <p:spPr>
          <a:xfrm>
            <a:off x="252514" y="4607941"/>
            <a:ext cx="11782170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dirty="0" err="1" smtClean="0"/>
              <a:t>Léctimus</a:t>
            </a:r>
            <a:r>
              <a:rPr lang="es-ES_tradnl" dirty="0" smtClean="0"/>
              <a:t> es un producto dirigido a </a:t>
            </a:r>
            <a:r>
              <a:rPr lang="es-ES_tradnl" b="1" dirty="0" smtClean="0"/>
              <a:t>estudiantes de niveles medio y superior</a:t>
            </a:r>
            <a:r>
              <a:rPr lang="es-ES_tradnl" dirty="0" smtClean="0"/>
              <a:t> de </a:t>
            </a:r>
            <a:r>
              <a:rPr lang="es-ES_tradnl" b="1" dirty="0" smtClean="0"/>
              <a:t>instituciones educativas públicas y privadas</a:t>
            </a:r>
            <a:r>
              <a:rPr lang="es-ES_tradnl" dirty="0" smtClean="0"/>
              <a:t>, así como a profesionales y público en general que deseen mejorar sus competencias lectoras.</a:t>
            </a:r>
            <a:endParaRPr lang="es-MX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5939" y="1718661"/>
            <a:ext cx="2363798" cy="236379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1996" y="1718662"/>
            <a:ext cx="2358934" cy="236379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0818" y="1643373"/>
            <a:ext cx="2378738" cy="243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364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8904" y="1712930"/>
            <a:ext cx="2381920" cy="2381920"/>
          </a:xfrm>
          <a:prstGeom prst="rect">
            <a:avLst/>
          </a:prstGeom>
        </p:spPr>
      </p:pic>
      <p:sp>
        <p:nvSpPr>
          <p:cNvPr id="3" name="2 Subtítulo"/>
          <p:cNvSpPr txBox="1">
            <a:spLocks/>
          </p:cNvSpPr>
          <p:nvPr/>
        </p:nvSpPr>
        <p:spPr>
          <a:xfrm>
            <a:off x="550705" y="4590377"/>
            <a:ext cx="10641628" cy="1584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dirty="0" smtClean="0"/>
              <a:t>Su objetivo principal es proporcionar </a:t>
            </a:r>
            <a:r>
              <a:rPr lang="es-ES_tradnl" b="1" dirty="0" smtClean="0"/>
              <a:t>estrategias y herramientas</a:t>
            </a:r>
            <a:r>
              <a:rPr lang="es-ES_tradnl" dirty="0" smtClean="0"/>
              <a:t> que mejoren la capacidad de análisis, reflexión, crítica y discusión de textos </a:t>
            </a:r>
            <a:r>
              <a:rPr lang="es-ES_tradnl" b="1" dirty="0" smtClean="0"/>
              <a:t>expositivos</a:t>
            </a:r>
            <a:r>
              <a:rPr lang="es-ES_tradnl" dirty="0" smtClean="0"/>
              <a:t>, </a:t>
            </a:r>
            <a:r>
              <a:rPr lang="es-ES_tradnl" b="1" dirty="0" smtClean="0"/>
              <a:t>argumentativos </a:t>
            </a:r>
            <a:r>
              <a:rPr lang="es-ES_tradnl" dirty="0" smtClean="0"/>
              <a:t>y </a:t>
            </a:r>
            <a:r>
              <a:rPr lang="es-ES_tradnl" b="1" dirty="0" smtClean="0"/>
              <a:t>narrativos</a:t>
            </a:r>
            <a:r>
              <a:rPr lang="es-ES_tradnl" dirty="0" smtClean="0"/>
              <a:t>.</a:t>
            </a:r>
            <a:endParaRPr lang="es-MX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54" y="1649469"/>
            <a:ext cx="2445380" cy="244538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0559" y="1712929"/>
            <a:ext cx="2381920" cy="238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380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Subtítulo"/>
          <p:cNvSpPr txBox="1">
            <a:spLocks/>
          </p:cNvSpPr>
          <p:nvPr/>
        </p:nvSpPr>
        <p:spPr>
          <a:xfrm>
            <a:off x="3202151" y="1409506"/>
            <a:ext cx="7693081" cy="7207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dirty="0" err="1" smtClean="0"/>
              <a:t>Léctimus</a:t>
            </a:r>
            <a:r>
              <a:rPr lang="es-ES_tradnl" dirty="0" smtClean="0"/>
              <a:t> está dividido en cuatro módulos.</a:t>
            </a:r>
            <a:endParaRPr lang="es-MX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Agrupar 11"/>
          <p:cNvGrpSpPr/>
          <p:nvPr/>
        </p:nvGrpSpPr>
        <p:grpSpPr>
          <a:xfrm>
            <a:off x="8894257" y="2680918"/>
            <a:ext cx="2482905" cy="2488817"/>
            <a:chOff x="8744788" y="2680918"/>
            <a:chExt cx="2482905" cy="2488817"/>
          </a:xfrm>
        </p:grpSpPr>
        <p:pic>
          <p:nvPicPr>
            <p:cNvPr id="4" name="13 Imagen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4788" y="2680918"/>
              <a:ext cx="2482905" cy="2488817"/>
            </a:xfrm>
            <a:prstGeom prst="rect">
              <a:avLst/>
            </a:prstGeom>
          </p:spPr>
        </p:pic>
        <p:pic>
          <p:nvPicPr>
            <p:cNvPr id="5" name="14 Imagen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26580" y="2686830"/>
              <a:ext cx="656196" cy="709401"/>
            </a:xfrm>
            <a:prstGeom prst="rect">
              <a:avLst/>
            </a:prstGeom>
          </p:spPr>
        </p:pic>
      </p:grpSp>
      <p:grpSp>
        <p:nvGrpSpPr>
          <p:cNvPr id="6" name="Agrupar 14"/>
          <p:cNvGrpSpPr/>
          <p:nvPr/>
        </p:nvGrpSpPr>
        <p:grpSpPr>
          <a:xfrm>
            <a:off x="6192392" y="2686830"/>
            <a:ext cx="2482905" cy="2482905"/>
            <a:chOff x="6042923" y="2686830"/>
            <a:chExt cx="2482905" cy="2482905"/>
          </a:xfrm>
        </p:grpSpPr>
        <p:pic>
          <p:nvPicPr>
            <p:cNvPr id="7" name="13 Imagen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42923" y="2686830"/>
              <a:ext cx="2482905" cy="2482905"/>
            </a:xfrm>
            <a:prstGeom prst="rect">
              <a:avLst/>
            </a:prstGeom>
          </p:spPr>
        </p:pic>
        <p:pic>
          <p:nvPicPr>
            <p:cNvPr id="8" name="14 Imagen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27795" y="2686830"/>
              <a:ext cx="656196" cy="709401"/>
            </a:xfrm>
            <a:prstGeom prst="rect">
              <a:avLst/>
            </a:prstGeom>
          </p:spPr>
        </p:pic>
      </p:grpSp>
      <p:grpSp>
        <p:nvGrpSpPr>
          <p:cNvPr id="9" name="Agrupar 17"/>
          <p:cNvGrpSpPr/>
          <p:nvPr/>
        </p:nvGrpSpPr>
        <p:grpSpPr>
          <a:xfrm>
            <a:off x="3490527" y="2647189"/>
            <a:ext cx="2482905" cy="2482904"/>
            <a:chOff x="3341058" y="2647189"/>
            <a:chExt cx="2482905" cy="2482904"/>
          </a:xfrm>
        </p:grpSpPr>
        <p:pic>
          <p:nvPicPr>
            <p:cNvPr id="10" name="14 Imagen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41058" y="2647189"/>
              <a:ext cx="2482905" cy="2482904"/>
            </a:xfrm>
            <a:prstGeom prst="rect">
              <a:avLst/>
            </a:prstGeom>
          </p:spPr>
        </p:pic>
        <p:pic>
          <p:nvPicPr>
            <p:cNvPr id="11" name="15 Imagen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2083" y="2686830"/>
              <a:ext cx="656196" cy="709401"/>
            </a:xfrm>
            <a:prstGeom prst="rect">
              <a:avLst/>
            </a:prstGeom>
          </p:spPr>
        </p:pic>
      </p:grpSp>
      <p:grpSp>
        <p:nvGrpSpPr>
          <p:cNvPr id="12" name="Agrupar 20"/>
          <p:cNvGrpSpPr/>
          <p:nvPr/>
        </p:nvGrpSpPr>
        <p:grpSpPr>
          <a:xfrm>
            <a:off x="719246" y="2575836"/>
            <a:ext cx="2482905" cy="2494728"/>
            <a:chOff x="569777" y="2575836"/>
            <a:chExt cx="2482905" cy="2494728"/>
          </a:xfrm>
        </p:grpSpPr>
        <p:pic>
          <p:nvPicPr>
            <p:cNvPr id="13" name="10 Imagen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9777" y="2575836"/>
              <a:ext cx="2482905" cy="2494728"/>
            </a:xfrm>
            <a:prstGeom prst="rect">
              <a:avLst/>
            </a:prstGeom>
          </p:spPr>
        </p:pic>
        <p:pic>
          <p:nvPicPr>
            <p:cNvPr id="14" name="11 Imagen"/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653" y="2686830"/>
              <a:ext cx="656196" cy="709401"/>
            </a:xfrm>
            <a:prstGeom prst="rect">
              <a:avLst/>
            </a:prstGeom>
          </p:spPr>
        </p:pic>
      </p:grpSp>
      <p:sp>
        <p:nvSpPr>
          <p:cNvPr id="15" name="2 Subtítulo"/>
          <p:cNvSpPr txBox="1">
            <a:spLocks/>
          </p:cNvSpPr>
          <p:nvPr/>
        </p:nvSpPr>
        <p:spPr>
          <a:xfrm>
            <a:off x="1038153" y="5300549"/>
            <a:ext cx="1845090" cy="783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dirty="0" err="1" smtClean="0"/>
              <a:t>Introducci</a:t>
            </a:r>
            <a:r>
              <a:rPr lang="es-ES" dirty="0" err="1" smtClean="0"/>
              <a:t>ón</a:t>
            </a:r>
            <a:r>
              <a:rPr lang="es-ES" dirty="0" smtClean="0"/>
              <a:t> a la lectura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2 Subtítulo"/>
          <p:cNvSpPr txBox="1">
            <a:spLocks/>
          </p:cNvSpPr>
          <p:nvPr/>
        </p:nvSpPr>
        <p:spPr>
          <a:xfrm>
            <a:off x="3533669" y="5300549"/>
            <a:ext cx="2494948" cy="783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mtClean="0"/>
              <a:t>Lectura comprensiva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2 Subtítulo"/>
          <p:cNvSpPr txBox="1">
            <a:spLocks/>
          </p:cNvSpPr>
          <p:nvPr/>
        </p:nvSpPr>
        <p:spPr>
          <a:xfrm>
            <a:off x="6537223" y="5300549"/>
            <a:ext cx="1793241" cy="783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Lectura crítica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" name="2 Subtítulo"/>
          <p:cNvSpPr txBox="1">
            <a:spLocks/>
          </p:cNvSpPr>
          <p:nvPr/>
        </p:nvSpPr>
        <p:spPr>
          <a:xfrm>
            <a:off x="9402543" y="5300549"/>
            <a:ext cx="1466332" cy="783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 smtClean="0"/>
              <a:t>Discusión y debate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495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esultado de imagen para lectimus 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998" y="1091379"/>
            <a:ext cx="7682861" cy="541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1970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482737" y="1347536"/>
            <a:ext cx="2115143" cy="20648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Rectángulo 2"/>
          <p:cNvSpPr/>
          <p:nvPr/>
        </p:nvSpPr>
        <p:spPr>
          <a:xfrm>
            <a:off x="7238644" y="1347537"/>
            <a:ext cx="2115143" cy="20648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Rectángulo 3"/>
          <p:cNvSpPr/>
          <p:nvPr/>
        </p:nvSpPr>
        <p:spPr>
          <a:xfrm>
            <a:off x="5053471" y="1347537"/>
            <a:ext cx="2115143" cy="20648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Rectángulo 4"/>
          <p:cNvSpPr/>
          <p:nvPr/>
        </p:nvSpPr>
        <p:spPr>
          <a:xfrm>
            <a:off x="2838839" y="1347537"/>
            <a:ext cx="2115143" cy="20648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ángulo 5"/>
          <p:cNvSpPr/>
          <p:nvPr/>
        </p:nvSpPr>
        <p:spPr>
          <a:xfrm>
            <a:off x="590959" y="1347537"/>
            <a:ext cx="2115143" cy="20648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/>
          <p:cNvSpPr/>
          <p:nvPr/>
        </p:nvSpPr>
        <p:spPr>
          <a:xfrm>
            <a:off x="2838839" y="3814012"/>
            <a:ext cx="2115143" cy="2037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Rectángulo 7"/>
          <p:cNvSpPr/>
          <p:nvPr/>
        </p:nvSpPr>
        <p:spPr>
          <a:xfrm>
            <a:off x="5133846" y="3814012"/>
            <a:ext cx="2115143" cy="2037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Rectángulo 8"/>
          <p:cNvSpPr/>
          <p:nvPr/>
        </p:nvSpPr>
        <p:spPr>
          <a:xfrm>
            <a:off x="7348478" y="3814012"/>
            <a:ext cx="2115143" cy="2037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Rectángulo 9"/>
          <p:cNvSpPr/>
          <p:nvPr/>
        </p:nvSpPr>
        <p:spPr>
          <a:xfrm>
            <a:off x="590959" y="3814012"/>
            <a:ext cx="2115143" cy="2037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10"/>
          <p:cNvSpPr/>
          <p:nvPr/>
        </p:nvSpPr>
        <p:spPr>
          <a:xfrm>
            <a:off x="9585928" y="3814012"/>
            <a:ext cx="2115143" cy="2037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Rectángulo 11"/>
          <p:cNvSpPr/>
          <p:nvPr/>
        </p:nvSpPr>
        <p:spPr>
          <a:xfrm rot="2700000">
            <a:off x="2361027" y="2036985"/>
            <a:ext cx="659664" cy="6439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Rectángulo 12"/>
          <p:cNvSpPr/>
          <p:nvPr/>
        </p:nvSpPr>
        <p:spPr>
          <a:xfrm rot="2700000">
            <a:off x="4596053" y="2036985"/>
            <a:ext cx="659664" cy="6439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/>
          <p:cNvSpPr/>
          <p:nvPr/>
        </p:nvSpPr>
        <p:spPr>
          <a:xfrm rot="2700000">
            <a:off x="6810786" y="2036985"/>
            <a:ext cx="659664" cy="6439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5" name="Rectángulo 14"/>
          <p:cNvSpPr/>
          <p:nvPr/>
        </p:nvSpPr>
        <p:spPr>
          <a:xfrm rot="2700000">
            <a:off x="9014374" y="2036985"/>
            <a:ext cx="659664" cy="6439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Rectángulo 15"/>
          <p:cNvSpPr/>
          <p:nvPr/>
        </p:nvSpPr>
        <p:spPr>
          <a:xfrm rot="2700000">
            <a:off x="2386701" y="4582462"/>
            <a:ext cx="659664" cy="6439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16"/>
          <p:cNvSpPr/>
          <p:nvPr/>
        </p:nvSpPr>
        <p:spPr>
          <a:xfrm rot="2700000">
            <a:off x="4638087" y="4593744"/>
            <a:ext cx="659664" cy="6439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Rectángulo 17"/>
          <p:cNvSpPr/>
          <p:nvPr/>
        </p:nvSpPr>
        <p:spPr>
          <a:xfrm rot="2700000">
            <a:off x="9123444" y="4593744"/>
            <a:ext cx="659664" cy="6439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Rectángulo 18"/>
          <p:cNvSpPr/>
          <p:nvPr/>
        </p:nvSpPr>
        <p:spPr>
          <a:xfrm rot="2700000">
            <a:off x="6933094" y="4582461"/>
            <a:ext cx="659664" cy="6439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Subtítulo 2"/>
          <p:cNvSpPr txBox="1">
            <a:spLocks/>
          </p:cNvSpPr>
          <p:nvPr/>
        </p:nvSpPr>
        <p:spPr>
          <a:xfrm>
            <a:off x="730284" y="2710314"/>
            <a:ext cx="1928691" cy="561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s-ES" sz="1800" b="1" dirty="0" smtClean="0"/>
              <a:t>   Alta Institución</a:t>
            </a:r>
            <a:endParaRPr lang="es-ES" sz="1800" b="1" dirty="0" smtClean="0"/>
          </a:p>
        </p:txBody>
      </p:sp>
      <p:sp>
        <p:nvSpPr>
          <p:cNvPr id="21" name="Subtítulo 2"/>
          <p:cNvSpPr txBox="1">
            <a:spLocks/>
          </p:cNvSpPr>
          <p:nvPr/>
        </p:nvSpPr>
        <p:spPr>
          <a:xfrm>
            <a:off x="2932066" y="2690811"/>
            <a:ext cx="1928691" cy="561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# de licencias</a:t>
            </a:r>
            <a:endParaRPr lang="es-ES" sz="1800" b="1" dirty="0"/>
          </a:p>
        </p:txBody>
      </p:sp>
      <p:sp>
        <p:nvSpPr>
          <p:cNvPr id="22" name="Subtítulo 2"/>
          <p:cNvSpPr txBox="1">
            <a:spLocks/>
          </p:cNvSpPr>
          <p:nvPr/>
        </p:nvSpPr>
        <p:spPr>
          <a:xfrm>
            <a:off x="5146698" y="2585633"/>
            <a:ext cx="1928691" cy="561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Recopilación de datos alumnos</a:t>
            </a:r>
            <a:endParaRPr lang="es-ES" sz="1800" b="1" dirty="0"/>
          </a:p>
        </p:txBody>
      </p:sp>
      <p:sp>
        <p:nvSpPr>
          <p:cNvPr id="23" name="Subtítulo 2"/>
          <p:cNvSpPr txBox="1">
            <a:spLocks/>
          </p:cNvSpPr>
          <p:nvPr/>
        </p:nvSpPr>
        <p:spPr>
          <a:xfrm>
            <a:off x="7361330" y="2581792"/>
            <a:ext cx="1928691" cy="561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Registro de alumnos</a:t>
            </a:r>
            <a:endParaRPr lang="es-ES" sz="1800" b="1" dirty="0"/>
          </a:p>
        </p:txBody>
      </p:sp>
      <p:sp>
        <p:nvSpPr>
          <p:cNvPr id="24" name="Subtítulo 2"/>
          <p:cNvSpPr txBox="1">
            <a:spLocks/>
          </p:cNvSpPr>
          <p:nvPr/>
        </p:nvSpPr>
        <p:spPr>
          <a:xfrm>
            <a:off x="9560819" y="2616197"/>
            <a:ext cx="2036236" cy="952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Entrega de cuentas de usuarios</a:t>
            </a:r>
            <a:endParaRPr lang="es-ES" sz="1800" b="1" dirty="0"/>
          </a:p>
        </p:txBody>
      </p:sp>
      <p:sp>
        <p:nvSpPr>
          <p:cNvPr id="25" name="Subtítulo 2"/>
          <p:cNvSpPr txBox="1">
            <a:spLocks/>
          </p:cNvSpPr>
          <p:nvPr/>
        </p:nvSpPr>
        <p:spPr>
          <a:xfrm>
            <a:off x="2916921" y="4848770"/>
            <a:ext cx="1928691" cy="955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Inicio de aplicación del curso</a:t>
            </a:r>
            <a:endParaRPr lang="es-ES" sz="1800" b="1" dirty="0"/>
          </a:p>
        </p:txBody>
      </p:sp>
      <p:sp>
        <p:nvSpPr>
          <p:cNvPr id="26" name="Subtítulo 2"/>
          <p:cNvSpPr txBox="1">
            <a:spLocks/>
          </p:cNvSpPr>
          <p:nvPr/>
        </p:nvSpPr>
        <p:spPr>
          <a:xfrm>
            <a:off x="5211928" y="4848770"/>
            <a:ext cx="1928691" cy="955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Campaña de comunicación y promoción </a:t>
            </a:r>
            <a:endParaRPr lang="es-ES" sz="1800" b="1" dirty="0"/>
          </a:p>
        </p:txBody>
      </p:sp>
      <p:sp>
        <p:nvSpPr>
          <p:cNvPr id="27" name="Subtítulo 2"/>
          <p:cNvSpPr txBox="1">
            <a:spLocks/>
          </p:cNvSpPr>
          <p:nvPr/>
        </p:nvSpPr>
        <p:spPr>
          <a:xfrm>
            <a:off x="7426560" y="4848770"/>
            <a:ext cx="1928691" cy="955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Seguimiento y reportes periódicos</a:t>
            </a:r>
            <a:endParaRPr lang="es-ES" sz="1800" b="1" dirty="0"/>
          </a:p>
        </p:txBody>
      </p:sp>
      <p:sp>
        <p:nvSpPr>
          <p:cNvPr id="28" name="Subtítulo 2"/>
          <p:cNvSpPr txBox="1">
            <a:spLocks/>
          </p:cNvSpPr>
          <p:nvPr/>
        </p:nvSpPr>
        <p:spPr>
          <a:xfrm>
            <a:off x="669041" y="4848770"/>
            <a:ext cx="1928691" cy="955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Capacitación a usuarios y administradores</a:t>
            </a:r>
          </a:p>
        </p:txBody>
      </p:sp>
      <p:sp>
        <p:nvSpPr>
          <p:cNvPr id="29" name="Subtítulo 2"/>
          <p:cNvSpPr txBox="1">
            <a:spLocks/>
          </p:cNvSpPr>
          <p:nvPr/>
        </p:nvSpPr>
        <p:spPr>
          <a:xfrm>
            <a:off x="9668364" y="4993147"/>
            <a:ext cx="1928691" cy="955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Término del curso y reportes finales</a:t>
            </a:r>
            <a:endParaRPr lang="es-ES" sz="1800" b="1" dirty="0"/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123" y="1594060"/>
            <a:ext cx="1019507" cy="939545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003" y="1711282"/>
            <a:ext cx="876762" cy="822323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196" y="1606765"/>
            <a:ext cx="958737" cy="958737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134" y="1553848"/>
            <a:ext cx="1022386" cy="1064116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07" y="4062078"/>
            <a:ext cx="749444" cy="749444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7894" y="3953895"/>
            <a:ext cx="751363" cy="905185"/>
          </a:xfrm>
          <a:prstGeom prst="rect">
            <a:avLst/>
          </a:prstGeom>
        </p:spPr>
      </p:pic>
      <p:pic>
        <p:nvPicPr>
          <p:cNvPr id="36" name="Imagen 3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595" y="4085654"/>
            <a:ext cx="729926" cy="641667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090" y="4071745"/>
            <a:ext cx="919803" cy="766157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7867" y="4100140"/>
            <a:ext cx="681567" cy="794512"/>
          </a:xfrm>
          <a:prstGeom prst="rect">
            <a:avLst/>
          </a:prstGeom>
        </p:spPr>
      </p:pic>
      <p:pic>
        <p:nvPicPr>
          <p:cNvPr id="39" name="Picture 6" descr="Resultado de imagen para users ic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422" y="1521694"/>
            <a:ext cx="1138348" cy="113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137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8436557" y="2201870"/>
            <a:ext cx="2115143" cy="20648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Rectángulo 2"/>
          <p:cNvSpPr/>
          <p:nvPr/>
        </p:nvSpPr>
        <p:spPr>
          <a:xfrm>
            <a:off x="910761" y="2198101"/>
            <a:ext cx="2115143" cy="20648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028711" y="3583851"/>
            <a:ext cx="1928691" cy="5618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smtClean="0"/>
              <a:t>Medición de desempeño</a:t>
            </a:r>
            <a:endParaRPr lang="es-ES" sz="1800" b="1" dirty="0" smtClean="0"/>
          </a:p>
        </p:txBody>
      </p:sp>
      <p:sp>
        <p:nvSpPr>
          <p:cNvPr id="5" name="Rectángulo 4"/>
          <p:cNvSpPr/>
          <p:nvPr/>
        </p:nvSpPr>
        <p:spPr>
          <a:xfrm rot="2700000">
            <a:off x="2607574" y="2903777"/>
            <a:ext cx="659664" cy="6439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ángulo 5"/>
          <p:cNvSpPr/>
          <p:nvPr/>
        </p:nvSpPr>
        <p:spPr>
          <a:xfrm rot="2700000">
            <a:off x="6058488" y="2704361"/>
            <a:ext cx="836979" cy="11559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689010" y="2201870"/>
            <a:ext cx="2115143" cy="20648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363" y="2474055"/>
            <a:ext cx="1234008" cy="944724"/>
          </a:xfrm>
          <a:prstGeom prst="rect">
            <a:avLst/>
          </a:prstGeom>
        </p:spPr>
      </p:pic>
      <p:sp>
        <p:nvSpPr>
          <p:cNvPr id="9" name="Subtítulo 2"/>
          <p:cNvSpPr txBox="1">
            <a:spLocks/>
          </p:cNvSpPr>
          <p:nvPr/>
        </p:nvSpPr>
        <p:spPr>
          <a:xfrm>
            <a:off x="4535188" y="3574541"/>
            <a:ext cx="2405460" cy="9043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Evaluación   Diagnóstica</a:t>
            </a:r>
          </a:p>
          <a:p>
            <a:pPr>
              <a:lnSpc>
                <a:spcPct val="100000"/>
              </a:lnSpc>
            </a:pPr>
            <a:endParaRPr lang="es-ES" sz="1800" b="1" dirty="0"/>
          </a:p>
        </p:txBody>
      </p:sp>
      <p:sp>
        <p:nvSpPr>
          <p:cNvPr id="10" name="Rectángulo 9"/>
          <p:cNvSpPr/>
          <p:nvPr/>
        </p:nvSpPr>
        <p:spPr>
          <a:xfrm rot="2700000">
            <a:off x="9911923" y="2819871"/>
            <a:ext cx="775737" cy="9028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8607264" y="3567515"/>
            <a:ext cx="2036236" cy="952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s-ES" sz="1800" b="1" dirty="0" smtClean="0"/>
              <a:t>Evaluación de resultados  </a:t>
            </a:r>
            <a:endParaRPr lang="es-ES" sz="1800" b="1" dirty="0"/>
          </a:p>
        </p:txBody>
      </p:sp>
      <p:pic>
        <p:nvPicPr>
          <p:cNvPr id="12" name="Picture 4" descr="Resultado de imagen para register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837" y="2333533"/>
            <a:ext cx="1346144" cy="114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Resultado de imagen para list ic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954" y="2293647"/>
            <a:ext cx="1257780" cy="1183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775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0" y="1514680"/>
            <a:ext cx="5260438" cy="729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>La educación lectora</a:t>
            </a:r>
            <a:endParaRPr lang="es-ES_tradnl" sz="3600" b="1" dirty="0">
              <a:solidFill>
                <a:schemeClr val="tx2">
                  <a:lumMod val="75000"/>
                </a:schemeClr>
              </a:solidFill>
              <a:latin typeface="Adobe Gothic Std B" charset="-127"/>
              <a:ea typeface="Adobe Gothic Std B" charset="-127"/>
              <a:cs typeface="Adobe Gothic Std B" charset="-127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0" y="3085139"/>
            <a:ext cx="7929602" cy="3412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2000" b="1" dirty="0" smtClean="0"/>
              <a:t>Estudiar no es lo mismo que leer</a:t>
            </a:r>
            <a:r>
              <a:rPr lang="es-ES" sz="2000" dirty="0" smtClean="0"/>
              <a:t>. Frente al poco enriquecedor hábito del estudio o la búsqueda de información sintetizada en medios digitales, exclusivamente para el cumplimiento de evaluaciones, la </a:t>
            </a:r>
            <a:r>
              <a:rPr lang="es-ES" sz="2000" b="1" dirty="0" smtClean="0"/>
              <a:t>lectura avanzada </a:t>
            </a:r>
            <a:r>
              <a:rPr lang="es-ES" sz="2000" dirty="0" smtClean="0"/>
              <a:t>ofrece la posibilidad de transformar a los estudiantes en </a:t>
            </a:r>
            <a:r>
              <a:rPr lang="es-ES" sz="2000" b="1" dirty="0" smtClean="0"/>
              <a:t>verdaderos lectores</a:t>
            </a:r>
            <a:r>
              <a:rPr lang="es-ES" sz="2000" dirty="0" smtClean="0"/>
              <a:t>, capaces de desarrollar sus </a:t>
            </a:r>
            <a:r>
              <a:rPr lang="es-ES" sz="2000" b="1" dirty="0" smtClean="0"/>
              <a:t>destrezas cognitivas </a:t>
            </a:r>
            <a:r>
              <a:rPr lang="es-ES" sz="2000" dirty="0" smtClean="0"/>
              <a:t>de manera constante y capaces de </a:t>
            </a:r>
            <a:r>
              <a:rPr lang="es-ES" sz="2000" b="1" dirty="0" smtClean="0"/>
              <a:t>generar y debatir ideas propias</a:t>
            </a:r>
            <a:r>
              <a:rPr lang="es-ES" sz="2000" dirty="0" smtClean="0"/>
              <a:t>.</a:t>
            </a:r>
            <a:endParaRPr lang="es-ES_tradnl" sz="2000" dirty="0"/>
          </a:p>
        </p:txBody>
      </p:sp>
      <p:pic>
        <p:nvPicPr>
          <p:cNvPr id="15366" name="Picture 6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601" y="923519"/>
            <a:ext cx="4406592" cy="550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3991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850605" y="1634248"/>
            <a:ext cx="6030395" cy="7293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>Nivelación de competencias</a:t>
            </a:r>
            <a:endParaRPr lang="es-ES_tradnl" sz="3600" b="1" dirty="0">
              <a:solidFill>
                <a:schemeClr val="tx2">
                  <a:lumMod val="75000"/>
                </a:schemeClr>
              </a:solidFill>
              <a:latin typeface="Adobe Gothic Std B" charset="-127"/>
              <a:ea typeface="Adobe Gothic Std B" charset="-127"/>
              <a:cs typeface="Adobe Gothic Std B" charset="-127"/>
            </a:endParaRPr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850605" y="2806996"/>
            <a:ext cx="9689576" cy="1558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2000" dirty="0" smtClean="0"/>
              <a:t>Para la incorporación de los estudiantes a la educación media y superior los expertos recomiendan un proceso de </a:t>
            </a:r>
            <a:r>
              <a:rPr lang="es-ES" sz="2000" b="1" dirty="0" smtClean="0"/>
              <a:t>nivelación de competencias matemáticas y lectoras</a:t>
            </a:r>
            <a:r>
              <a:rPr lang="es-ES" sz="2000" dirty="0" smtClean="0"/>
              <a:t>, ya que el nivel de exigencia en estás áreas se incrementa de manera importante en este nivel. </a:t>
            </a:r>
            <a:endParaRPr lang="es-ES_tradnl" sz="2000" dirty="0"/>
          </a:p>
        </p:txBody>
      </p:sp>
      <p:pic>
        <p:nvPicPr>
          <p:cNvPr id="21506" name="Picture 2" descr="Resultado de imagen para estudiantes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714" y="4326195"/>
            <a:ext cx="3216246" cy="238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279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08CAA2C-E34E-3B40-8719-995ABC635F3F}"/>
              </a:ext>
            </a:extLst>
          </p:cNvPr>
          <p:cNvSpPr/>
          <p:nvPr/>
        </p:nvSpPr>
        <p:spPr>
          <a:xfrm>
            <a:off x="0" y="963649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SV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endParaRPr lang="es-SV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98C4A8C-E706-3E40-9795-504DA02326D1}"/>
              </a:ext>
            </a:extLst>
          </p:cNvPr>
          <p:cNvSpPr/>
          <p:nvPr/>
        </p:nvSpPr>
        <p:spPr>
          <a:xfrm>
            <a:off x="240497" y="2479138"/>
            <a:ext cx="11659403" cy="2878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2175" marR="831215" algn="just">
              <a:lnSpc>
                <a:spcPct val="122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F382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Tercer</a:t>
            </a:r>
            <a:r>
              <a:rPr lang="en-US" sz="1400" b="1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b="1" dirty="0">
                <a:solidFill>
                  <a:srgbClr val="F3822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Escalón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400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</a:t>
            </a:r>
            <a:r>
              <a:rPr lang="en-US" sz="1400" spc="10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sz="1400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Empresa</a:t>
            </a:r>
            <a:r>
              <a:rPr lang="en-US" sz="1400" spc="10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dedicada</a:t>
            </a:r>
            <a:r>
              <a:rPr lang="en-US" sz="1400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400" spc="10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</a:t>
            </a:r>
            <a:r>
              <a:rPr lang="en-US" sz="1400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creación,</a:t>
            </a:r>
            <a:r>
              <a:rPr lang="en-US" sz="1400" spc="10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desarrollo</a:t>
            </a:r>
            <a:r>
              <a:rPr lang="en-US" sz="1400" spc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4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comercialización</a:t>
            </a:r>
            <a:r>
              <a:rPr lang="en-US" sz="1400" spc="2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7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n-US" sz="1400" spc="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4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recursos</a:t>
            </a:r>
            <a:r>
              <a:rPr lang="en-US" sz="1400" spc="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6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n-US" sz="1400" spc="2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5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información</a:t>
            </a:r>
            <a:r>
              <a:rPr lang="en-US" sz="1400" spc="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1400" spc="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5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formato</a:t>
            </a:r>
            <a:r>
              <a:rPr lang="en-US" sz="1400" spc="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4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electrónico;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desarrollamos</a:t>
            </a:r>
            <a:r>
              <a:rPr lang="en-US" sz="1400" spc="3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6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productos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tecnológicos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8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altos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estándares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calidad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2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última</a:t>
            </a:r>
            <a:r>
              <a:rPr lang="en-US" sz="1400" spc="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2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generación,</a:t>
            </a:r>
            <a:r>
              <a:rPr lang="en-US" sz="1400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2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funcionalidad</a:t>
            </a:r>
            <a:r>
              <a:rPr lang="en-US" sz="1400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400" spc="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2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interacción</a:t>
            </a:r>
            <a:r>
              <a:rPr lang="en-US" sz="1400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2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</a:t>
            </a:r>
            <a:r>
              <a:rPr lang="en-US" sz="1400" spc="1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2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los</a:t>
            </a:r>
            <a:r>
              <a:rPr lang="en-US" sz="1400" spc="1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2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usuarios.</a:t>
            </a:r>
            <a:endParaRPr lang="es-MX" sz="1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045"/>
              </a:lnSpc>
              <a:spcAft>
                <a:spcPts val="0"/>
              </a:spcAft>
            </a:pP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es-MX" sz="1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571875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es-MX" sz="1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892175" marR="831215" algn="just">
              <a:lnSpc>
                <a:spcPct val="121000"/>
              </a:lnSpc>
              <a:spcAft>
                <a:spcPts val="0"/>
              </a:spcAft>
            </a:pPr>
            <a:r>
              <a:rPr lang="en-US" sz="1400" spc="6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Innovar,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mantener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10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400" spc="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6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posicionar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6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plataformas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6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tecnológicas</a:t>
            </a:r>
            <a:r>
              <a:rPr lang="en-US" sz="1400" spc="4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propias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7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6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constituyan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7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soluciones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atender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6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diversas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60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necesidades</a:t>
            </a:r>
            <a:r>
              <a:rPr lang="en-US" sz="1400" spc="3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5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estudiantes y docentes.</a:t>
            </a:r>
            <a:endParaRPr lang="es-MX" sz="1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045"/>
              </a:lnSpc>
              <a:spcAft>
                <a:spcPts val="0"/>
              </a:spcAft>
            </a:pP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es-MX" sz="1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592195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 </a:t>
            </a:r>
            <a:endParaRPr lang="es-MX" sz="14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892175" marR="831850" algn="just">
              <a:lnSpc>
                <a:spcPct val="121000"/>
              </a:lnSpc>
              <a:spcAft>
                <a:spcPts val="0"/>
              </a:spcAft>
            </a:pPr>
            <a:r>
              <a:rPr lang="en-US" sz="1400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Agradecemos la oportunidad de presentar nuestra herramienta tecnológica para nivel medio superior,  potenciar significativamente las competencias lectoras sin duda son el camino hacia una formación integral significativa, y el crecimiento del desempeño académico para  maestros y alumnos de la Institución.                                            </a:t>
            </a:r>
            <a:endParaRPr lang="es-MX" sz="1400" spc="65" dirty="0">
              <a:solidFill>
                <a:srgbClr val="221E1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020074"/>
            <a:ext cx="1650624" cy="127708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7055" y="1223542"/>
            <a:ext cx="2514175" cy="789055"/>
          </a:xfrm>
          <a:prstGeom prst="rect">
            <a:avLst/>
          </a:prstGeom>
        </p:spPr>
      </p:pic>
      <p:pic>
        <p:nvPicPr>
          <p:cNvPr id="1026" name="Picture 2" descr="Resultado de imagen para tecnología comprensión lectora 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752" y="5118339"/>
            <a:ext cx="1555001" cy="155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5683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0" y="1496054"/>
            <a:ext cx="7129380" cy="1396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>Una estrategia contra el plagio</a:t>
            </a:r>
            <a:r>
              <a:rPr lang="es-ES_tradnl" sz="3600" b="1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/>
            </a:r>
            <a:br>
              <a:rPr lang="es-ES_tradnl" sz="3600" b="1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</a:br>
            <a:endParaRPr lang="es-ES_tradnl" sz="3600" b="1" dirty="0">
              <a:solidFill>
                <a:schemeClr val="tx2">
                  <a:lumMod val="75000"/>
                </a:schemeClr>
              </a:solidFill>
              <a:latin typeface="Adobe Gothic Std B" charset="-127"/>
              <a:ea typeface="Adobe Gothic Std B" charset="-127"/>
              <a:cs typeface="Adobe Gothic Std B" charset="-127"/>
            </a:endParaRP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5368066" y="2711301"/>
            <a:ext cx="6333314" cy="3359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2000" dirty="0" smtClean="0"/>
              <a:t>Este es otro de los problemas que el desarrollo de las competencias de </a:t>
            </a:r>
            <a:r>
              <a:rPr lang="es-ES" sz="2000" b="1" dirty="0" smtClean="0"/>
              <a:t>lectura avanzada </a:t>
            </a:r>
            <a:r>
              <a:rPr lang="es-ES" sz="2000" dirty="0" smtClean="0"/>
              <a:t>ayuda a solventar en los niveles de educación media y superior, ya que proporciona a los estudiantes las habilidades y estrategias para la comprensión, interpretación y crítica de las lecturas, que son la base para la </a:t>
            </a:r>
            <a:r>
              <a:rPr lang="es-ES" sz="2000" b="1" dirty="0" smtClean="0"/>
              <a:t>generación de ideas propias</a:t>
            </a:r>
            <a:r>
              <a:rPr lang="es-ES" sz="2000" dirty="0" smtClean="0"/>
              <a:t>. </a:t>
            </a:r>
            <a:endParaRPr lang="es-ES_tradnl" sz="2000" dirty="0"/>
          </a:p>
        </p:txBody>
      </p:sp>
      <p:pic>
        <p:nvPicPr>
          <p:cNvPr id="23560" name="Picture 8" descr="Resultado de imagen para plagio integridad académica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309784"/>
            <a:ext cx="3810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6650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1398794" y="1158859"/>
            <a:ext cx="9068695" cy="1027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>La lectura como competencia transversal</a:t>
            </a:r>
            <a:r>
              <a:rPr lang="es-ES_tradnl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/>
            </a:r>
            <a:br>
              <a:rPr lang="es-ES_tradnl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</a:br>
            <a:endParaRPr lang="es-ES_tradnl" sz="3600" b="1" dirty="0">
              <a:solidFill>
                <a:schemeClr val="tx2">
                  <a:lumMod val="75000"/>
                </a:schemeClr>
              </a:solidFill>
              <a:latin typeface="Adobe Gothic Std B" charset="-127"/>
              <a:ea typeface="Adobe Gothic Std B" charset="-127"/>
              <a:cs typeface="Adobe Gothic Std B" charset="-127"/>
            </a:endParaRP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218922" y="2049174"/>
            <a:ext cx="11428437" cy="22426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es-ES" sz="2000" dirty="0" smtClean="0"/>
              <a:t>Para los estudiantes de educación media la </a:t>
            </a:r>
            <a:r>
              <a:rPr lang="es-ES" sz="2000" b="1" dirty="0" smtClean="0"/>
              <a:t>lectura avanzada </a:t>
            </a:r>
            <a:r>
              <a:rPr lang="es-ES" sz="2000" dirty="0" smtClean="0"/>
              <a:t>representa una </a:t>
            </a:r>
            <a:r>
              <a:rPr lang="es-ES" sz="2000" b="1" dirty="0" smtClean="0"/>
              <a:t>competencia transversal</a:t>
            </a:r>
            <a:r>
              <a:rPr lang="es-ES" sz="2000" dirty="0" smtClean="0"/>
              <a:t>, pues la </a:t>
            </a:r>
            <a:r>
              <a:rPr lang="es-ES" sz="2000" b="1" dirty="0" smtClean="0"/>
              <a:t>comprensión lectora</a:t>
            </a:r>
            <a:r>
              <a:rPr lang="es-ES" sz="2000" dirty="0" smtClean="0"/>
              <a:t>, la </a:t>
            </a:r>
            <a:r>
              <a:rPr lang="es-ES" sz="2000" b="1" dirty="0" smtClean="0"/>
              <a:t>lectura crítica </a:t>
            </a:r>
            <a:r>
              <a:rPr lang="es-ES" sz="2000" dirty="0" smtClean="0"/>
              <a:t>y la </a:t>
            </a:r>
            <a:r>
              <a:rPr lang="es-ES" sz="2000" b="1" dirty="0" smtClean="0"/>
              <a:t>discusión y debate de ideas </a:t>
            </a:r>
            <a:r>
              <a:rPr lang="es-ES" sz="2000" dirty="0" smtClean="0"/>
              <a:t>son herramientas que ayudan a </a:t>
            </a:r>
            <a:r>
              <a:rPr lang="es-ES" sz="2000" b="1" dirty="0" smtClean="0"/>
              <a:t>incrementar el rendimiento académico</a:t>
            </a:r>
            <a:r>
              <a:rPr lang="es-ES" sz="2000" dirty="0" smtClean="0"/>
              <a:t> en </a:t>
            </a:r>
            <a:r>
              <a:rPr lang="es-ES" sz="2000" b="1" dirty="0" smtClean="0"/>
              <a:t>todas las áreas de estudio</a:t>
            </a:r>
            <a:r>
              <a:rPr lang="es-ES" sz="2000" dirty="0" smtClean="0"/>
              <a:t>, sin importar carrera que piensen elegir para su ingreso a la universidad.</a:t>
            </a:r>
            <a:endParaRPr lang="es-ES_tradnl" sz="2000" dirty="0"/>
          </a:p>
        </p:txBody>
      </p:sp>
      <p:pic>
        <p:nvPicPr>
          <p:cNvPr id="22530" name="Picture 2" descr="Resultado de imagen para competencia transversal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381" y="3962400"/>
            <a:ext cx="7523522" cy="264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3343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201281" y="1137492"/>
            <a:ext cx="85523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spc="65" dirty="0" err="1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Reiteramos</a:t>
            </a:r>
            <a:r>
              <a:rPr lang="en-US" sz="3200" b="1" i="1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 compromiso de </a:t>
            </a:r>
            <a:r>
              <a:rPr lang="en-US" sz="3200" b="1" i="1" spc="65" dirty="0" err="1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trabajar</a:t>
            </a:r>
            <a:r>
              <a:rPr lang="en-US" sz="3200" b="1" i="1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forma </a:t>
            </a:r>
            <a:r>
              <a:rPr lang="en-US" sz="3200" b="1" i="1" spc="65" dirty="0" err="1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colaborativa</a:t>
            </a:r>
            <a:r>
              <a:rPr lang="en-US" sz="3200" b="1" i="1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en-US" sz="3200" b="1" i="1" spc="65" dirty="0" err="1" smtClean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beneficio</a:t>
            </a:r>
            <a:r>
              <a:rPr lang="en-US" sz="3200" b="1" i="1" spc="65" dirty="0" smtClean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la </a:t>
            </a:r>
            <a:r>
              <a:rPr lang="en-US" sz="3200" b="1" i="1" spc="65" dirty="0" err="1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educación</a:t>
            </a:r>
            <a:r>
              <a:rPr lang="en-US" sz="3200" b="1" i="1" spc="65" dirty="0">
                <a:solidFill>
                  <a:srgbClr val="221E1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i="1" spc="65" dirty="0" smtClean="0">
              <a:solidFill>
                <a:srgbClr val="221E1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i="1" spc="65" dirty="0">
              <a:solidFill>
                <a:srgbClr val="221E1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i="1" spc="65" dirty="0" smtClean="0">
                <a:solidFill>
                  <a:srgbClr val="221E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Gracias¡</a:t>
            </a:r>
            <a:endParaRPr lang="es-MX" sz="3200" b="1" i="1" dirty="0"/>
          </a:p>
        </p:txBody>
      </p:sp>
      <p:pic>
        <p:nvPicPr>
          <p:cNvPr id="8" name="12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95" y="5313141"/>
            <a:ext cx="3522831" cy="9528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46" y="5323713"/>
            <a:ext cx="3522831" cy="844943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968" y="4802750"/>
            <a:ext cx="2438761" cy="18868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08"/>
          <a:stretch/>
        </p:blipFill>
        <p:spPr>
          <a:xfrm>
            <a:off x="5663381" y="2359742"/>
            <a:ext cx="4926711" cy="24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2399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98C4A8C-E706-3E40-9795-504DA02326D1}"/>
              </a:ext>
            </a:extLst>
          </p:cNvPr>
          <p:cNvSpPr/>
          <p:nvPr/>
        </p:nvSpPr>
        <p:spPr>
          <a:xfrm>
            <a:off x="2937689" y="3473029"/>
            <a:ext cx="882874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Que otros se jacten de las páginas que han escrito; a mi me enorgullecen las que he leído.</a:t>
            </a:r>
          </a:p>
          <a:p>
            <a:r>
              <a:rPr lang="es-MX" dirty="0">
                <a:hlinkClick r:id="rId2" tooltip="Frases de Jorge Luis Borges"/>
              </a:rPr>
              <a:t>Jorge Luis Borges</a:t>
            </a:r>
            <a:r>
              <a:rPr lang="es-MX" sz="2800" dirty="0"/>
              <a:t> </a:t>
            </a:r>
            <a:r>
              <a:rPr lang="es-MX" sz="2800" i="1" dirty="0"/>
              <a:t>(1899-1986) Escritor argentino.</a:t>
            </a:r>
            <a:endParaRPr lang="es-SV" sz="2800" dirty="0">
              <a:solidFill>
                <a:srgbClr val="233C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Resultado de imagen para jorge luis borges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55" y="142425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3634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 txBox="1">
            <a:spLocks/>
          </p:cNvSpPr>
          <p:nvPr/>
        </p:nvSpPr>
        <p:spPr>
          <a:xfrm>
            <a:off x="5198320" y="1809077"/>
            <a:ext cx="4141214" cy="867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>Lectura y educación </a:t>
            </a:r>
            <a:r>
              <a:rPr lang="es-ES_tradnl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/>
            </a:r>
            <a:br>
              <a:rPr lang="es-ES_tradnl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</a:br>
            <a:endParaRPr lang="es-ES_tradnl" sz="3600" b="1" dirty="0">
              <a:solidFill>
                <a:schemeClr val="tx2">
                  <a:lumMod val="75000"/>
                </a:schemeClr>
              </a:solidFill>
              <a:latin typeface="Adobe Gothic Std B" charset="-127"/>
              <a:ea typeface="Adobe Gothic Std B" charset="-127"/>
              <a:cs typeface="Adobe Gothic Std B" charset="-127"/>
            </a:endParaRPr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5198320" y="3381879"/>
            <a:ext cx="5550194" cy="2135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s-MX" sz="2000" dirty="0" smtClean="0"/>
              <a:t>Al igual que lo han sido a lo largo de la historia, </a:t>
            </a:r>
            <a:r>
              <a:rPr lang="es-MX" sz="2400" b="1" dirty="0" smtClean="0"/>
              <a:t>la escritura y la lectura</a:t>
            </a:r>
            <a:r>
              <a:rPr lang="es-MX" sz="2400" dirty="0" smtClean="0"/>
              <a:t> </a:t>
            </a:r>
            <a:r>
              <a:rPr lang="es-MX" sz="2000" dirty="0" smtClean="0"/>
              <a:t>siguen siendo en la actualidad, dos </a:t>
            </a:r>
            <a:r>
              <a:rPr lang="es-MX" sz="2400" b="1" dirty="0" smtClean="0"/>
              <a:t>elementos fundamentales </a:t>
            </a:r>
            <a:r>
              <a:rPr lang="es-MX" sz="2000" dirty="0" smtClean="0"/>
              <a:t>en el proceso de </a:t>
            </a:r>
            <a:r>
              <a:rPr lang="es-MX" sz="2400" b="1" dirty="0" smtClean="0"/>
              <a:t>construcción y transmisión del conocimiento</a:t>
            </a:r>
            <a:r>
              <a:rPr lang="es-MX" sz="2400" dirty="0" smtClean="0"/>
              <a:t>. </a:t>
            </a:r>
            <a:endParaRPr lang="es-ES_tradnl" sz="2400" dirty="0"/>
          </a:p>
        </p:txBody>
      </p:sp>
      <p:pic>
        <p:nvPicPr>
          <p:cNvPr id="7172" name="Picture 4" descr="Resultado de imagen para lectura y educacion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474" y="1845294"/>
            <a:ext cx="4772025" cy="477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501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06824" y="2234195"/>
            <a:ext cx="9455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Según datos de </a:t>
            </a:r>
            <a:r>
              <a:rPr lang="es-MX" b="1" dirty="0"/>
              <a:t>CERLALC*</a:t>
            </a:r>
            <a:r>
              <a:rPr lang="es-MX" dirty="0"/>
              <a:t>, </a:t>
            </a:r>
            <a:r>
              <a:rPr lang="es-MX" dirty="0" smtClean="0"/>
              <a:t>en Am</a:t>
            </a:r>
            <a:r>
              <a:rPr lang="es-ES" dirty="0" err="1" smtClean="0"/>
              <a:t>érica</a:t>
            </a:r>
            <a:r>
              <a:rPr lang="es-ES" dirty="0" smtClean="0"/>
              <a:t> Latina </a:t>
            </a:r>
            <a:r>
              <a:rPr lang="es-MX" sz="2400" b="1" dirty="0" smtClean="0"/>
              <a:t>la </a:t>
            </a:r>
            <a:r>
              <a:rPr lang="es-MX" sz="2400" b="1" dirty="0"/>
              <a:t>mitad de habitantes no lee libros</a:t>
            </a:r>
            <a:r>
              <a:rPr lang="es-MX" dirty="0"/>
              <a:t>.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806824" y="2701308"/>
            <a:ext cx="7143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MX" dirty="0"/>
              <a:t>En Latinoamérica </a:t>
            </a:r>
            <a:r>
              <a:rPr lang="es-MX" b="1" dirty="0"/>
              <a:t>se lee anualmente </a:t>
            </a:r>
            <a:r>
              <a:rPr lang="es-MX" dirty="0"/>
              <a:t>una media de </a:t>
            </a:r>
            <a:r>
              <a:rPr lang="es-MX" sz="2400" b="1" dirty="0"/>
              <a:t>3.6 libros</a:t>
            </a:r>
            <a:r>
              <a:rPr lang="es-MX" dirty="0"/>
              <a:t>.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806824" y="3383781"/>
            <a:ext cx="5957729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MX" dirty="0"/>
              <a:t>Los </a:t>
            </a:r>
            <a:r>
              <a:rPr lang="es-MX" b="1" dirty="0"/>
              <a:t>estudiantes de educación media </a:t>
            </a:r>
            <a:r>
              <a:rPr lang="es-MX" dirty="0"/>
              <a:t>leen un promedio anual </a:t>
            </a:r>
            <a:r>
              <a:rPr lang="es-MX" dirty="0" smtClean="0"/>
              <a:t>de </a:t>
            </a:r>
            <a:r>
              <a:rPr lang="es-MX" sz="2400" b="1" dirty="0" smtClean="0"/>
              <a:t>4 libros</a:t>
            </a:r>
            <a:r>
              <a:rPr lang="es-MX" dirty="0" smtClean="0"/>
              <a:t>.</a:t>
            </a:r>
            <a:endParaRPr lang="es-MX" dirty="0"/>
          </a:p>
        </p:txBody>
      </p:sp>
      <p:sp>
        <p:nvSpPr>
          <p:cNvPr id="5" name="CuadroTexto 4"/>
          <p:cNvSpPr txBox="1"/>
          <p:nvPr/>
        </p:nvSpPr>
        <p:spPr>
          <a:xfrm>
            <a:off x="806825" y="4526672"/>
            <a:ext cx="521745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MX" dirty="0"/>
              <a:t>Los </a:t>
            </a:r>
            <a:r>
              <a:rPr lang="es-MX" b="1" dirty="0"/>
              <a:t>estudiantes de </a:t>
            </a:r>
            <a:r>
              <a:rPr lang="es-MX" b="1" dirty="0" smtClean="0"/>
              <a:t>educación </a:t>
            </a:r>
            <a:r>
              <a:rPr lang="es-MX" b="1" dirty="0"/>
              <a:t>superior </a:t>
            </a:r>
            <a:r>
              <a:rPr lang="es-MX" dirty="0"/>
              <a:t>leen un promedio anual </a:t>
            </a:r>
            <a:r>
              <a:rPr lang="es-MX" dirty="0" smtClean="0"/>
              <a:t>de </a:t>
            </a:r>
            <a:r>
              <a:rPr lang="es-MX" sz="2400" b="1" dirty="0" smtClean="0"/>
              <a:t>5.2 libros</a:t>
            </a:r>
            <a:r>
              <a:rPr lang="es-MX" dirty="0" smtClean="0"/>
              <a:t>.</a:t>
            </a:r>
            <a:endParaRPr lang="es-MX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50605" y="1496054"/>
            <a:ext cx="10473069" cy="6208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>Hábitos de Lectura</a:t>
            </a:r>
            <a:endParaRPr lang="es-ES_tradnl" sz="3600" b="1" dirty="0">
              <a:solidFill>
                <a:schemeClr val="tx2">
                  <a:lumMod val="75000"/>
                </a:schemeClr>
              </a:solidFill>
              <a:latin typeface="Adobe Gothic Std B" charset="-127"/>
              <a:ea typeface="Adobe Gothic Std B" charset="-127"/>
              <a:cs typeface="Adobe Gothic Std B" charset="-127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51029" y="5841402"/>
            <a:ext cx="6013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/>
              <a:t>* Centro </a:t>
            </a:r>
            <a:r>
              <a:rPr lang="es-MX" sz="1200" dirty="0"/>
              <a:t>Regional para el Fomento del Libro en América Latina y el Caribe (CERLALC-UNESCO</a:t>
            </a:r>
            <a:r>
              <a:rPr lang="es-MX" sz="1200" dirty="0" smtClean="0"/>
              <a:t>)</a:t>
            </a:r>
            <a:endParaRPr lang="es-ES_tradnl" sz="1200" dirty="0"/>
          </a:p>
        </p:txBody>
      </p:sp>
      <p:pic>
        <p:nvPicPr>
          <p:cNvPr id="11266" name="Picture 2" descr="Resultado de imagen para lectura habitos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4973" y="2640637"/>
            <a:ext cx="2814993" cy="347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4433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85" y="1350872"/>
            <a:ext cx="6389162" cy="4535817"/>
          </a:xfrm>
          <a:prstGeom prst="rect">
            <a:avLst/>
          </a:prstGeom>
        </p:spPr>
      </p:pic>
      <p:pic>
        <p:nvPicPr>
          <p:cNvPr id="13318" name="Picture 6" descr="Resultado de imagen para lectura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1" y="2691017"/>
            <a:ext cx="4572000" cy="288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3367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232791" y="1375066"/>
            <a:ext cx="6071189" cy="101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>Lectura como herramienta para el </a:t>
            </a:r>
            <a:r>
              <a:rPr lang="es-ES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>desarrollo humano</a:t>
            </a:r>
            <a:endParaRPr lang="es-ES_tradnl" sz="3600" b="1" dirty="0">
              <a:solidFill>
                <a:schemeClr val="tx2">
                  <a:lumMod val="75000"/>
                </a:schemeClr>
              </a:solidFill>
              <a:latin typeface="Adobe Gothic Std B" charset="-127"/>
              <a:ea typeface="Adobe Gothic Std B" charset="-127"/>
              <a:cs typeface="Adobe Gothic Std B" charset="-127"/>
            </a:endParaRPr>
          </a:p>
        </p:txBody>
      </p:sp>
      <p:sp>
        <p:nvSpPr>
          <p:cNvPr id="5" name="2 Subtítulo"/>
          <p:cNvSpPr txBox="1">
            <a:spLocks/>
          </p:cNvSpPr>
          <p:nvPr/>
        </p:nvSpPr>
        <p:spPr>
          <a:xfrm>
            <a:off x="1422494" y="2787913"/>
            <a:ext cx="5388243" cy="3123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2400" dirty="0" smtClean="0"/>
              <a:t>En contraparte, el </a:t>
            </a:r>
            <a:r>
              <a:rPr lang="es-MX" sz="2400" b="1" dirty="0" smtClean="0"/>
              <a:t>tiempo dedicado a ver televisión </a:t>
            </a:r>
            <a:r>
              <a:rPr lang="es-MX" sz="2400" dirty="0" smtClean="0"/>
              <a:t>alcanza promedios semanales de:</a:t>
            </a:r>
          </a:p>
          <a:p>
            <a:pPr marL="0" indent="0">
              <a:buNone/>
            </a:pPr>
            <a:endParaRPr lang="es-MX" sz="1600" dirty="0" smtClean="0"/>
          </a:p>
          <a:p>
            <a:r>
              <a:rPr lang="es-MX" sz="2800" b="1" dirty="0"/>
              <a:t>Brasil: 18.4 </a:t>
            </a:r>
            <a:r>
              <a:rPr lang="es-MX" sz="2800" b="1" dirty="0" smtClean="0"/>
              <a:t>horas</a:t>
            </a:r>
            <a:r>
              <a:rPr lang="es-MX" sz="2800" dirty="0" smtClean="0"/>
              <a:t> </a:t>
            </a:r>
          </a:p>
          <a:p>
            <a:r>
              <a:rPr lang="es-MX" sz="2800" b="1" dirty="0" smtClean="0"/>
              <a:t>Argentina: 14.0 horas </a:t>
            </a:r>
          </a:p>
          <a:p>
            <a:r>
              <a:rPr lang="es-MX" sz="2800" b="1" dirty="0" smtClean="0"/>
              <a:t>México: </a:t>
            </a:r>
            <a:r>
              <a:rPr lang="es-MX" sz="2800" b="1" dirty="0"/>
              <a:t>11.6 </a:t>
            </a:r>
            <a:r>
              <a:rPr lang="es-MX" sz="2800" b="1" dirty="0" smtClean="0"/>
              <a:t>horas</a:t>
            </a:r>
            <a:endParaRPr lang="es-MX" sz="2800" dirty="0"/>
          </a:p>
        </p:txBody>
      </p:sp>
      <p:pic>
        <p:nvPicPr>
          <p:cNvPr id="14338" name="Picture 2" descr="Resultado de imagen para ver television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054" y="1375066"/>
            <a:ext cx="2684291" cy="4994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201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Resultado de imagen para lectura 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80487" y="1269912"/>
            <a:ext cx="6385099" cy="13960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>Evaluación PISA</a:t>
            </a:r>
            <a:r>
              <a:rPr lang="es-ES_tradnl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  <a:t/>
            </a:r>
            <a:br>
              <a:rPr lang="es-ES_tradnl" sz="3600" b="1" dirty="0" smtClean="0">
                <a:solidFill>
                  <a:schemeClr val="tx2">
                    <a:lumMod val="75000"/>
                  </a:schemeClr>
                </a:solidFill>
                <a:latin typeface="Adobe Gothic Std B" charset="-127"/>
                <a:ea typeface="Adobe Gothic Std B" charset="-127"/>
                <a:cs typeface="Adobe Gothic Std B" charset="-127"/>
              </a:rPr>
            </a:br>
            <a:endParaRPr lang="es-ES_tradnl" sz="3600" b="1" dirty="0">
              <a:solidFill>
                <a:schemeClr val="tx2">
                  <a:lumMod val="75000"/>
                </a:schemeClr>
              </a:solidFill>
              <a:latin typeface="Adobe Gothic Std B" charset="-127"/>
              <a:ea typeface="Adobe Gothic Std B" charset="-127"/>
              <a:cs typeface="Adobe Gothic Std B" charset="-127"/>
            </a:endParaRP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460375" y="2545183"/>
            <a:ext cx="6865887" cy="33492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s-MX" sz="2000" dirty="0" smtClean="0"/>
              <a:t>La OCDE ( </a:t>
            </a:r>
            <a:r>
              <a:rPr lang="es-MX" sz="2000" b="1" dirty="0" smtClean="0"/>
              <a:t>Organización para la Cooperación y el Desarrollo Económico</a:t>
            </a:r>
            <a:r>
              <a:rPr lang="es-MX" sz="2000" dirty="0" smtClean="0"/>
              <a:t>), a través del Programa </a:t>
            </a:r>
            <a:r>
              <a:rPr lang="es-MX" sz="2000" b="1" dirty="0" smtClean="0"/>
              <a:t>PISA</a:t>
            </a:r>
            <a:r>
              <a:rPr lang="es-MX" sz="2000" dirty="0" smtClean="0"/>
              <a:t> (</a:t>
            </a:r>
            <a:r>
              <a:rPr lang="es-MX" sz="2000" b="1" dirty="0" smtClean="0"/>
              <a:t>Programa Internacional para la Evaluación de Estudiantes)</a:t>
            </a:r>
            <a:r>
              <a:rPr lang="es-MX" sz="2000" dirty="0" smtClean="0"/>
              <a:t>, </a:t>
            </a:r>
            <a:r>
              <a:rPr lang="es-MX" sz="2000" dirty="0" err="1" smtClean="0"/>
              <a:t>evalua</a:t>
            </a:r>
            <a:r>
              <a:rPr lang="es-MX" sz="2000" dirty="0" smtClean="0"/>
              <a:t> cada tres años en sus países afiliados el rendimiento académico de alumnos de 15 años. La evaluación se realiza en tres áreas temáticas generales: </a:t>
            </a:r>
            <a:r>
              <a:rPr lang="es-MX" sz="2000" b="1" dirty="0" smtClean="0"/>
              <a:t>Lectura</a:t>
            </a:r>
            <a:r>
              <a:rPr lang="es-MX" sz="2000" dirty="0" smtClean="0"/>
              <a:t>, </a:t>
            </a:r>
            <a:r>
              <a:rPr lang="es-MX" sz="2000" b="1" dirty="0" smtClean="0"/>
              <a:t>Matemáticas</a:t>
            </a:r>
            <a:r>
              <a:rPr lang="es-MX" sz="2000" dirty="0" smtClean="0"/>
              <a:t> y </a:t>
            </a:r>
            <a:r>
              <a:rPr lang="es-MX" sz="2000" b="1" dirty="0" smtClean="0"/>
              <a:t>Ciencias</a:t>
            </a:r>
            <a:r>
              <a:rPr lang="es-MX" sz="2000" dirty="0" smtClean="0"/>
              <a:t>. </a:t>
            </a:r>
            <a:endParaRPr lang="es-ES_tradnl" sz="2000" dirty="0"/>
          </a:p>
        </p:txBody>
      </p:sp>
      <p:pic>
        <p:nvPicPr>
          <p:cNvPr id="12294" name="Picture 6" descr="Resultado de imagen para oecd pisa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425" y="1347019"/>
            <a:ext cx="3777329" cy="4727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190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1"/>
          <p:cNvGrpSpPr/>
          <p:nvPr/>
        </p:nvGrpSpPr>
        <p:grpSpPr>
          <a:xfrm>
            <a:off x="1618747" y="1504478"/>
            <a:ext cx="8648611" cy="4720599"/>
            <a:chOff x="1826310" y="1590254"/>
            <a:chExt cx="8648611" cy="4720599"/>
          </a:xfrm>
        </p:grpSpPr>
        <p:pic>
          <p:nvPicPr>
            <p:cNvPr id="6" name="Picture 4" descr="https://upload.wikimedia.org/wikipedia/en/thumb/0/0d/OECD_logo_new.svg/1280px-OECD_logo_new.svg.png"/>
            <p:cNvPicPr>
              <a:picLocks noChangeAspect="1" noChangeArrowheads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1213" y="2678784"/>
              <a:ext cx="2035737" cy="518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2 CuadroTexto"/>
            <p:cNvSpPr txBox="1"/>
            <p:nvPr/>
          </p:nvSpPr>
          <p:spPr>
            <a:xfrm>
              <a:off x="2300573" y="1590254"/>
              <a:ext cx="73448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Según la evaluación PISA 2015, en </a:t>
              </a:r>
              <a:r>
                <a:rPr lang="es-MX" b="1" dirty="0" smtClean="0">
                  <a:solidFill>
                    <a:srgbClr val="FF0000"/>
                  </a:solidFill>
                </a:rPr>
                <a:t>competencia lectora</a:t>
              </a:r>
              <a:r>
                <a:rPr lang="es-MX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países de América Latina como Colombia y M</a:t>
              </a:r>
              <a:r>
                <a:rPr lang="es-ES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éxico</a:t>
              </a:r>
              <a:r>
                <a:rPr lang="es-MX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ocuparon los lugares </a:t>
              </a:r>
              <a:r>
                <a:rPr lang="es-MX" b="1" dirty="0" smtClean="0">
                  <a:solidFill>
                    <a:srgbClr val="FF0000"/>
                  </a:solidFill>
                </a:rPr>
                <a:t>54</a:t>
              </a:r>
              <a:r>
                <a:rPr lang="es-MX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y </a:t>
              </a:r>
              <a:r>
                <a:rPr lang="es-MX" b="1" dirty="0" smtClean="0">
                  <a:solidFill>
                    <a:srgbClr val="FF0000"/>
                  </a:solidFill>
                </a:rPr>
                <a:t>55</a:t>
              </a:r>
              <a:r>
                <a:rPr lang="es-MX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r>
                <a:rPr lang="es-MX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de </a:t>
              </a:r>
              <a:r>
                <a:rPr lang="es-MX" b="1" dirty="0" smtClean="0">
                  <a:solidFill>
                    <a:srgbClr val="FF0000"/>
                  </a:solidFill>
                </a:rPr>
                <a:t>70</a:t>
              </a:r>
              <a:r>
                <a:rPr lang="es-MX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países.</a:t>
              </a:r>
              <a:endParaRPr lang="es-MX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pic>
          <p:nvPicPr>
            <p:cNvPr id="8" name="Picture 2" descr="Bandera de Brasil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23583" y="5061639"/>
              <a:ext cx="427199" cy="299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7 Rectángulo"/>
            <p:cNvSpPr/>
            <p:nvPr/>
          </p:nvSpPr>
          <p:spPr>
            <a:xfrm>
              <a:off x="3288356" y="5425657"/>
              <a:ext cx="494300" cy="36081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0" name="8 Rectángulo"/>
            <p:cNvSpPr/>
            <p:nvPr/>
          </p:nvSpPr>
          <p:spPr>
            <a:xfrm>
              <a:off x="2681200" y="5493012"/>
              <a:ext cx="494300" cy="29346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1" name="9 Rectángulo"/>
            <p:cNvSpPr/>
            <p:nvPr/>
          </p:nvSpPr>
          <p:spPr>
            <a:xfrm>
              <a:off x="5066016" y="5178004"/>
              <a:ext cx="494300" cy="60846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2" name="10 Rectángulo"/>
            <p:cNvSpPr/>
            <p:nvPr/>
          </p:nvSpPr>
          <p:spPr>
            <a:xfrm>
              <a:off x="7455266" y="4042307"/>
              <a:ext cx="494300" cy="174416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3" name="11 Rectángulo"/>
            <p:cNvSpPr/>
            <p:nvPr/>
          </p:nvSpPr>
          <p:spPr>
            <a:xfrm>
              <a:off x="2062646" y="5606452"/>
              <a:ext cx="494300" cy="18002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4" name="12 Rectángulo"/>
            <p:cNvSpPr/>
            <p:nvPr/>
          </p:nvSpPr>
          <p:spPr>
            <a:xfrm>
              <a:off x="9854624" y="3154586"/>
              <a:ext cx="494300" cy="263188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pic>
          <p:nvPicPr>
            <p:cNvPr id="15" name="Picture 6" descr="Bandera del Perú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9812" y="5116508"/>
              <a:ext cx="441290" cy="286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0" descr="Bandera de Colombia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3991" y="4924320"/>
              <a:ext cx="441290" cy="286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4" descr="Bandera de los Estados Unidos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73315" y="3736881"/>
              <a:ext cx="441290" cy="242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6" descr="Bandera de México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4300" y="5017045"/>
              <a:ext cx="441290" cy="242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13 CuadroTexto"/>
            <p:cNvSpPr txBox="1"/>
            <p:nvPr/>
          </p:nvSpPr>
          <p:spPr>
            <a:xfrm>
              <a:off x="5088602" y="4481036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b="1" dirty="0" smtClean="0"/>
                <a:t>51</a:t>
              </a:r>
              <a:endParaRPr lang="es-MX" b="1" dirty="0"/>
            </a:p>
          </p:txBody>
        </p:sp>
        <p:sp>
          <p:nvSpPr>
            <p:cNvPr id="20" name="22 CuadroTexto"/>
            <p:cNvSpPr txBox="1"/>
            <p:nvPr/>
          </p:nvSpPr>
          <p:spPr>
            <a:xfrm>
              <a:off x="9912978" y="238305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1</a:t>
              </a:r>
              <a:endParaRPr lang="es-MX" b="1" dirty="0"/>
            </a:p>
          </p:txBody>
        </p:sp>
        <p:sp>
          <p:nvSpPr>
            <p:cNvPr id="21" name="23 CuadroTexto"/>
            <p:cNvSpPr txBox="1"/>
            <p:nvPr/>
          </p:nvSpPr>
          <p:spPr>
            <a:xfrm>
              <a:off x="7484608" y="330483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23</a:t>
              </a:r>
              <a:endParaRPr lang="es-MX" b="1" dirty="0"/>
            </a:p>
          </p:txBody>
        </p:sp>
        <p:sp>
          <p:nvSpPr>
            <p:cNvPr id="22" name="24 CuadroTexto"/>
            <p:cNvSpPr txBox="1"/>
            <p:nvPr/>
          </p:nvSpPr>
          <p:spPr>
            <a:xfrm>
              <a:off x="2742398" y="4759001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63</a:t>
              </a:r>
              <a:endParaRPr lang="es-MX" b="1" dirty="0"/>
            </a:p>
          </p:txBody>
        </p:sp>
        <p:sp>
          <p:nvSpPr>
            <p:cNvPr id="23" name="25 CuadroTexto"/>
            <p:cNvSpPr txBox="1"/>
            <p:nvPr/>
          </p:nvSpPr>
          <p:spPr>
            <a:xfrm>
              <a:off x="3314861" y="4687317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59</a:t>
              </a:r>
              <a:endParaRPr lang="es-MX" b="1" dirty="0"/>
            </a:p>
          </p:txBody>
        </p:sp>
        <p:sp>
          <p:nvSpPr>
            <p:cNvPr id="24" name="26 CuadroTexto"/>
            <p:cNvSpPr txBox="1"/>
            <p:nvPr/>
          </p:nvSpPr>
          <p:spPr>
            <a:xfrm>
              <a:off x="2106595" y="4903017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66</a:t>
              </a:r>
              <a:endParaRPr lang="es-MX" b="1" dirty="0"/>
            </a:p>
          </p:txBody>
        </p:sp>
        <p:sp>
          <p:nvSpPr>
            <p:cNvPr id="25" name="27 CuadroTexto"/>
            <p:cNvSpPr txBox="1"/>
            <p:nvPr/>
          </p:nvSpPr>
          <p:spPr>
            <a:xfrm>
              <a:off x="4966535" y="5849188"/>
              <a:ext cx="6034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200" b="1" smtClean="0"/>
                <a:t>Costa Rica</a:t>
              </a:r>
              <a:endParaRPr lang="es-MX" sz="1200" b="1" dirty="0"/>
            </a:p>
          </p:txBody>
        </p:sp>
        <p:sp>
          <p:nvSpPr>
            <p:cNvPr id="26" name="28 CuadroTexto"/>
            <p:cNvSpPr txBox="1"/>
            <p:nvPr/>
          </p:nvSpPr>
          <p:spPr>
            <a:xfrm>
              <a:off x="2678529" y="5849188"/>
              <a:ext cx="4787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Per</a:t>
              </a:r>
              <a:r>
                <a:rPr lang="es-ES" sz="1200" b="1" dirty="0" smtClean="0"/>
                <a:t>ú</a:t>
              </a:r>
              <a:endParaRPr lang="es-MX" sz="1200" b="1" dirty="0"/>
            </a:p>
          </p:txBody>
        </p:sp>
        <p:sp>
          <p:nvSpPr>
            <p:cNvPr id="27" name="29 CuadroTexto"/>
            <p:cNvSpPr txBox="1"/>
            <p:nvPr/>
          </p:nvSpPr>
          <p:spPr>
            <a:xfrm>
              <a:off x="3249041" y="5849188"/>
              <a:ext cx="5357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Brasil</a:t>
              </a:r>
              <a:endParaRPr lang="es-MX" sz="1200" b="1" dirty="0"/>
            </a:p>
          </p:txBody>
        </p:sp>
        <p:sp>
          <p:nvSpPr>
            <p:cNvPr id="28" name="30 CuadroTexto"/>
            <p:cNvSpPr txBox="1"/>
            <p:nvPr/>
          </p:nvSpPr>
          <p:spPr>
            <a:xfrm>
              <a:off x="1826310" y="5849188"/>
              <a:ext cx="94852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Dominicana</a:t>
              </a:r>
              <a:endParaRPr lang="es-MX" sz="1200" b="1" dirty="0"/>
            </a:p>
          </p:txBody>
        </p:sp>
        <p:sp>
          <p:nvSpPr>
            <p:cNvPr id="29" name="31 CuadroTexto"/>
            <p:cNvSpPr txBox="1"/>
            <p:nvPr/>
          </p:nvSpPr>
          <p:spPr>
            <a:xfrm>
              <a:off x="7469508" y="5849188"/>
              <a:ext cx="44890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USA</a:t>
              </a:r>
              <a:endParaRPr lang="es-MX" sz="1200" b="1" dirty="0"/>
            </a:p>
          </p:txBody>
        </p:sp>
        <p:sp>
          <p:nvSpPr>
            <p:cNvPr id="30" name="32 CuadroTexto"/>
            <p:cNvSpPr txBox="1"/>
            <p:nvPr/>
          </p:nvSpPr>
          <p:spPr>
            <a:xfrm>
              <a:off x="9728626" y="5849188"/>
              <a:ext cx="7462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Singapur</a:t>
              </a:r>
              <a:endParaRPr lang="es-MX" sz="1200" b="1" dirty="0"/>
            </a:p>
          </p:txBody>
        </p:sp>
        <p:sp>
          <p:nvSpPr>
            <p:cNvPr id="31" name="8 Rectángulo"/>
            <p:cNvSpPr/>
            <p:nvPr/>
          </p:nvSpPr>
          <p:spPr>
            <a:xfrm>
              <a:off x="3882913" y="5343164"/>
              <a:ext cx="494300" cy="443308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2" name="24 CuadroTexto"/>
            <p:cNvSpPr txBox="1"/>
            <p:nvPr/>
          </p:nvSpPr>
          <p:spPr>
            <a:xfrm>
              <a:off x="3904544" y="4614985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55</a:t>
              </a:r>
              <a:endParaRPr lang="es-MX" b="1" dirty="0"/>
            </a:p>
          </p:txBody>
        </p:sp>
        <p:sp>
          <p:nvSpPr>
            <p:cNvPr id="33" name="28 CuadroTexto"/>
            <p:cNvSpPr txBox="1"/>
            <p:nvPr/>
          </p:nvSpPr>
          <p:spPr>
            <a:xfrm>
              <a:off x="3621551" y="5849188"/>
              <a:ext cx="9961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M</a:t>
              </a:r>
              <a:r>
                <a:rPr lang="es-ES" sz="1200" b="1" dirty="0" err="1" smtClean="0"/>
                <a:t>éxico</a:t>
              </a:r>
              <a:endParaRPr lang="es-ES" sz="1200" b="1" dirty="0" smtClean="0"/>
            </a:p>
            <a:p>
              <a:pPr algn="ctr"/>
              <a:r>
                <a:rPr lang="es-ES" sz="1200" b="1" dirty="0" smtClean="0"/>
                <a:t>(423 puntos)</a:t>
              </a:r>
              <a:endParaRPr lang="es-MX" sz="1200" b="1" dirty="0"/>
            </a:p>
          </p:txBody>
        </p:sp>
        <p:sp>
          <p:nvSpPr>
            <p:cNvPr id="34" name="8 Rectángulo"/>
            <p:cNvSpPr/>
            <p:nvPr/>
          </p:nvSpPr>
          <p:spPr>
            <a:xfrm>
              <a:off x="4455523" y="5272349"/>
              <a:ext cx="494300" cy="51412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5" name="24 CuadroTexto"/>
            <p:cNvSpPr txBox="1"/>
            <p:nvPr/>
          </p:nvSpPr>
          <p:spPr>
            <a:xfrm>
              <a:off x="4455523" y="4563974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54</a:t>
              </a:r>
              <a:endParaRPr lang="es-MX" b="1" dirty="0"/>
            </a:p>
          </p:txBody>
        </p:sp>
        <p:sp>
          <p:nvSpPr>
            <p:cNvPr id="36" name="28 CuadroTexto"/>
            <p:cNvSpPr txBox="1"/>
            <p:nvPr/>
          </p:nvSpPr>
          <p:spPr>
            <a:xfrm>
              <a:off x="4295340" y="5849188"/>
              <a:ext cx="7938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Colombia</a:t>
              </a:r>
              <a:endParaRPr lang="es-MX" sz="1200" b="1" dirty="0"/>
            </a:p>
          </p:txBody>
        </p:sp>
        <p:sp>
          <p:nvSpPr>
            <p:cNvPr id="37" name="8 Rectángulo"/>
            <p:cNvSpPr/>
            <p:nvPr/>
          </p:nvSpPr>
          <p:spPr>
            <a:xfrm>
              <a:off x="5657443" y="4973309"/>
              <a:ext cx="494300" cy="81316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38" name="24 CuadroTexto"/>
            <p:cNvSpPr txBox="1"/>
            <p:nvPr/>
          </p:nvSpPr>
          <p:spPr>
            <a:xfrm>
              <a:off x="5680172" y="4264237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46</a:t>
              </a:r>
              <a:endParaRPr lang="es-MX" b="1" dirty="0"/>
            </a:p>
          </p:txBody>
        </p:sp>
        <p:sp>
          <p:nvSpPr>
            <p:cNvPr id="39" name="28 CuadroTexto"/>
            <p:cNvSpPr txBox="1"/>
            <p:nvPr/>
          </p:nvSpPr>
          <p:spPr>
            <a:xfrm>
              <a:off x="5531500" y="5849188"/>
              <a:ext cx="7253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Uruguay</a:t>
              </a:r>
              <a:endParaRPr lang="es-MX" sz="1200" b="1" dirty="0"/>
            </a:p>
          </p:txBody>
        </p:sp>
        <p:sp>
          <p:nvSpPr>
            <p:cNvPr id="40" name="8 Rectángulo"/>
            <p:cNvSpPr/>
            <p:nvPr/>
          </p:nvSpPr>
          <p:spPr>
            <a:xfrm>
              <a:off x="6261405" y="4973309"/>
              <a:ext cx="494300" cy="813163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1" name="24 CuadroTexto"/>
            <p:cNvSpPr txBox="1"/>
            <p:nvPr/>
          </p:nvSpPr>
          <p:spPr>
            <a:xfrm>
              <a:off x="6284134" y="4264237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42</a:t>
              </a:r>
              <a:endParaRPr lang="es-MX" b="1" dirty="0"/>
            </a:p>
          </p:txBody>
        </p:sp>
        <p:sp>
          <p:nvSpPr>
            <p:cNvPr id="42" name="28 CuadroTexto"/>
            <p:cNvSpPr txBox="1"/>
            <p:nvPr/>
          </p:nvSpPr>
          <p:spPr>
            <a:xfrm>
              <a:off x="6246293" y="5849188"/>
              <a:ext cx="5036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Chile</a:t>
              </a:r>
              <a:endParaRPr lang="es-MX" sz="1200" b="1" dirty="0"/>
            </a:p>
          </p:txBody>
        </p:sp>
        <p:sp>
          <p:nvSpPr>
            <p:cNvPr id="43" name="10 Rectángulo"/>
            <p:cNvSpPr/>
            <p:nvPr/>
          </p:nvSpPr>
          <p:spPr>
            <a:xfrm>
              <a:off x="6847049" y="4197521"/>
              <a:ext cx="494300" cy="158895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4" name="23 CuadroTexto"/>
            <p:cNvSpPr txBox="1"/>
            <p:nvPr/>
          </p:nvSpPr>
          <p:spPr>
            <a:xfrm>
              <a:off x="6876391" y="350594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25</a:t>
              </a:r>
              <a:endParaRPr lang="es-MX" b="1" dirty="0"/>
            </a:p>
          </p:txBody>
        </p:sp>
        <p:sp>
          <p:nvSpPr>
            <p:cNvPr id="45" name="31 CuadroTexto"/>
            <p:cNvSpPr txBox="1"/>
            <p:nvPr/>
          </p:nvSpPr>
          <p:spPr>
            <a:xfrm>
              <a:off x="6766586" y="5849188"/>
              <a:ext cx="6383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España</a:t>
              </a:r>
              <a:endParaRPr lang="es-MX" sz="1200" b="1" dirty="0"/>
            </a:p>
          </p:txBody>
        </p:sp>
        <p:sp>
          <p:nvSpPr>
            <p:cNvPr id="46" name="12 Rectángulo"/>
            <p:cNvSpPr/>
            <p:nvPr/>
          </p:nvSpPr>
          <p:spPr>
            <a:xfrm>
              <a:off x="9249903" y="3355490"/>
              <a:ext cx="494300" cy="243098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47" name="32 CuadroTexto"/>
            <p:cNvSpPr txBox="1"/>
            <p:nvPr/>
          </p:nvSpPr>
          <p:spPr>
            <a:xfrm>
              <a:off x="9111370" y="5849188"/>
              <a:ext cx="7713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Finlandia</a:t>
              </a:r>
              <a:endParaRPr lang="es-MX" sz="1200" b="1" dirty="0"/>
            </a:p>
          </p:txBody>
        </p:sp>
        <p:sp>
          <p:nvSpPr>
            <p:cNvPr id="48" name="22 CuadroTexto"/>
            <p:cNvSpPr txBox="1"/>
            <p:nvPr/>
          </p:nvSpPr>
          <p:spPr>
            <a:xfrm>
              <a:off x="9288827" y="258395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/>
                <a:t>4</a:t>
              </a:r>
            </a:p>
          </p:txBody>
        </p:sp>
        <p:sp>
          <p:nvSpPr>
            <p:cNvPr id="49" name="12 Rectángulo"/>
            <p:cNvSpPr/>
            <p:nvPr/>
          </p:nvSpPr>
          <p:spPr>
            <a:xfrm>
              <a:off x="8644952" y="3399447"/>
              <a:ext cx="494300" cy="238702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0" name="32 CuadroTexto"/>
            <p:cNvSpPr txBox="1"/>
            <p:nvPr/>
          </p:nvSpPr>
          <p:spPr>
            <a:xfrm>
              <a:off x="8008468" y="5849188"/>
              <a:ext cx="5548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Corea</a:t>
              </a:r>
            </a:p>
            <a:p>
              <a:pPr algn="ctr"/>
              <a:r>
                <a:rPr lang="es-MX" sz="1200" b="1" dirty="0" smtClean="0"/>
                <a:t>Sur</a:t>
              </a:r>
              <a:endParaRPr lang="es-MX" sz="1200" b="1" dirty="0"/>
            </a:p>
          </p:txBody>
        </p:sp>
        <p:sp>
          <p:nvSpPr>
            <p:cNvPr id="51" name="22 CuadroTexto"/>
            <p:cNvSpPr txBox="1"/>
            <p:nvPr/>
          </p:nvSpPr>
          <p:spPr>
            <a:xfrm>
              <a:off x="8687822" y="272609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5</a:t>
              </a:r>
              <a:endParaRPr lang="es-MX" b="1" dirty="0"/>
            </a:p>
          </p:txBody>
        </p:sp>
        <p:sp>
          <p:nvSpPr>
            <p:cNvPr id="52" name="12 Rectángulo"/>
            <p:cNvSpPr/>
            <p:nvPr/>
          </p:nvSpPr>
          <p:spPr>
            <a:xfrm>
              <a:off x="8058184" y="3567272"/>
              <a:ext cx="494300" cy="221919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53" name="22 CuadroTexto"/>
            <p:cNvSpPr txBox="1"/>
            <p:nvPr/>
          </p:nvSpPr>
          <p:spPr>
            <a:xfrm>
              <a:off x="8101054" y="288410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dirty="0" smtClean="0"/>
                <a:t>7</a:t>
              </a:r>
              <a:endParaRPr lang="es-MX" b="1" dirty="0"/>
            </a:p>
          </p:txBody>
        </p:sp>
        <p:pic>
          <p:nvPicPr>
            <p:cNvPr id="54" name="Picture 8" descr="Bandera de Finlandia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78627" y="3004751"/>
              <a:ext cx="447151" cy="26829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10" descr="Bandera de Uruguay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0772" y="4621093"/>
              <a:ext cx="448706" cy="291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12" descr="Bandera de Costa Rica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6035" y="4850368"/>
              <a:ext cx="420771" cy="252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14" descr="Bandera de Chile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5875" y="4608140"/>
              <a:ext cx="404792" cy="263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16" descr="Bandera de Españ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0458" y="3870721"/>
              <a:ext cx="404792" cy="263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Imagen 5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9854624" y="2760453"/>
              <a:ext cx="442003" cy="287302"/>
            </a:xfrm>
            <a:prstGeom prst="rect">
              <a:avLst/>
            </a:prstGeom>
          </p:spPr>
        </p:pic>
        <p:pic>
          <p:nvPicPr>
            <p:cNvPr id="60" name="Imagen 5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648106" y="3117150"/>
              <a:ext cx="439161" cy="219581"/>
            </a:xfrm>
            <a:prstGeom prst="rect">
              <a:avLst/>
            </a:prstGeom>
          </p:spPr>
        </p:pic>
        <p:sp>
          <p:nvSpPr>
            <p:cNvPr id="61" name="32 CuadroTexto"/>
            <p:cNvSpPr txBox="1"/>
            <p:nvPr/>
          </p:nvSpPr>
          <p:spPr>
            <a:xfrm>
              <a:off x="8581204" y="5849188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sz="1200" b="1" dirty="0" smtClean="0"/>
                <a:t>Irlanda</a:t>
              </a:r>
              <a:endParaRPr lang="es-MX" sz="1200" b="1" dirty="0"/>
            </a:p>
          </p:txBody>
        </p:sp>
        <p:pic>
          <p:nvPicPr>
            <p:cNvPr id="62" name="Imagen 61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063234" y="3197940"/>
              <a:ext cx="452872" cy="294367"/>
            </a:xfrm>
            <a:prstGeom prst="rect">
              <a:avLst/>
            </a:prstGeom>
          </p:spPr>
        </p:pic>
        <p:pic>
          <p:nvPicPr>
            <p:cNvPr id="63" name="Imagen 62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106595" y="5299165"/>
              <a:ext cx="376263" cy="244571"/>
            </a:xfrm>
            <a:prstGeom prst="rect">
              <a:avLst/>
            </a:prstGeom>
          </p:spPr>
        </p:pic>
        <p:sp>
          <p:nvSpPr>
            <p:cNvPr id="64" name="24 CuadroTexto"/>
            <p:cNvSpPr txBox="1"/>
            <p:nvPr/>
          </p:nvSpPr>
          <p:spPr>
            <a:xfrm>
              <a:off x="2061213" y="3801245"/>
              <a:ext cx="23787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MX" b="1" smtClean="0"/>
                <a:t>Promedio (493 puntos)</a:t>
              </a:r>
              <a:endParaRPr lang="es-MX" b="1" dirty="0"/>
            </a:p>
          </p:txBody>
        </p:sp>
        <p:cxnSp>
          <p:nvCxnSpPr>
            <p:cNvPr id="65" name="Conector recto 64"/>
            <p:cNvCxnSpPr/>
            <p:nvPr/>
          </p:nvCxnSpPr>
          <p:spPr>
            <a:xfrm>
              <a:off x="1963553" y="4197521"/>
              <a:ext cx="8511368" cy="0"/>
            </a:xfrm>
            <a:prstGeom prst="line">
              <a:avLst/>
            </a:prstGeom>
            <a:ln w="1905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41310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15057</TotalTime>
  <Words>789</Words>
  <Application>Microsoft Office PowerPoint</Application>
  <PresentationFormat>Panorámica</PresentationFormat>
  <Paragraphs>97</Paragraphs>
  <Slides>22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Adobe Gothic Std B</vt:lpstr>
      <vt:lpstr>Arial</vt:lpstr>
      <vt:lpstr>Calibri</vt:lpstr>
      <vt:lpstr>Calibri Light</vt:lpstr>
      <vt:lpstr>Cambria</vt:lpstr>
      <vt:lpstr>Shonar Bangla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ALEXANDRA LORENA PEREIRA RODRIGUEZ</dc:creator>
  <cp:lastModifiedBy>Jorge José Cruz Rodríguez</cp:lastModifiedBy>
  <cp:revision>66</cp:revision>
  <dcterms:created xsi:type="dcterms:W3CDTF">2018-11-16T15:41:48Z</dcterms:created>
  <dcterms:modified xsi:type="dcterms:W3CDTF">2019-11-14T18:02:36Z</dcterms:modified>
</cp:coreProperties>
</file>